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6"/>
    <p:sldMasterId id="2147483673" r:id="rId7"/>
    <p:sldMasterId id="2147483689" r:id="rId8"/>
    <p:sldMasterId id="2147483696" r:id="rId9"/>
    <p:sldMasterId id="2147483703" r:id="rId10"/>
    <p:sldMasterId id="2147483710" r:id="rId11"/>
  </p:sldMasterIdLst>
  <p:notesMasterIdLst>
    <p:notesMasterId r:id="rId57"/>
  </p:notesMasterIdLst>
  <p:sldIdLst>
    <p:sldId id="308" r:id="rId12"/>
    <p:sldId id="325" r:id="rId13"/>
    <p:sldId id="306" r:id="rId14"/>
    <p:sldId id="277" r:id="rId15"/>
    <p:sldId id="278" r:id="rId16"/>
    <p:sldId id="279" r:id="rId17"/>
    <p:sldId id="309" r:id="rId18"/>
    <p:sldId id="281" r:id="rId19"/>
    <p:sldId id="310" r:id="rId20"/>
    <p:sldId id="311" r:id="rId21"/>
    <p:sldId id="313" r:id="rId22"/>
    <p:sldId id="326" r:id="rId23"/>
    <p:sldId id="312" r:id="rId24"/>
    <p:sldId id="314" r:id="rId25"/>
    <p:sldId id="322" r:id="rId26"/>
    <p:sldId id="288" r:id="rId27"/>
    <p:sldId id="289" r:id="rId28"/>
    <p:sldId id="319" r:id="rId29"/>
    <p:sldId id="294" r:id="rId30"/>
    <p:sldId id="295" r:id="rId31"/>
    <p:sldId id="324" r:id="rId32"/>
    <p:sldId id="296" r:id="rId33"/>
    <p:sldId id="290" r:id="rId34"/>
    <p:sldId id="316" r:id="rId35"/>
    <p:sldId id="317" r:id="rId36"/>
    <p:sldId id="318" r:id="rId37"/>
    <p:sldId id="300" r:id="rId38"/>
    <p:sldId id="321" r:id="rId39"/>
    <p:sldId id="262" r:id="rId40"/>
    <p:sldId id="257" r:id="rId41"/>
    <p:sldId id="258" r:id="rId42"/>
    <p:sldId id="263" r:id="rId43"/>
    <p:sldId id="264" r:id="rId44"/>
    <p:sldId id="265" r:id="rId45"/>
    <p:sldId id="259" r:id="rId46"/>
    <p:sldId id="260" r:id="rId47"/>
    <p:sldId id="261" r:id="rId48"/>
    <p:sldId id="266" r:id="rId49"/>
    <p:sldId id="267" r:id="rId50"/>
    <p:sldId id="268" r:id="rId51"/>
    <p:sldId id="269" r:id="rId52"/>
    <p:sldId id="270" r:id="rId53"/>
    <p:sldId id="271" r:id="rId54"/>
    <p:sldId id="272" r:id="rId55"/>
    <p:sldId id="273" r:id="rId56"/>
  </p:sldIdLst>
  <p:sldSz cx="9144000" cy="5143500" type="screen16x9"/>
  <p:notesSz cx="6858000" cy="9144000"/>
  <p:embeddedFontLst>
    <p:embeddedFont>
      <p:font typeface="MS PGothic" pitchFamily="34" charset="-128"/>
      <p:regular r:id="rId58"/>
    </p:embeddedFont>
    <p:embeddedFont>
      <p:font typeface="Cambria" pitchFamily="18" charset="0"/>
      <p:regular r:id="rId59"/>
      <p:bold r:id="rId60"/>
      <p:italic r:id="rId61"/>
      <p:boldItalic r:id="rId62"/>
    </p:embeddedFont>
    <p:embeddedFont>
      <p:font typeface="Segoe Condensed" pitchFamily="34" charset="0"/>
      <p:regular r:id="rId63"/>
      <p:bold r:id="rId64"/>
      <p:italic r:id="rId65"/>
      <p:boldItalic r:id="rId66"/>
    </p:embeddedFont>
    <p:embeddedFont>
      <p:font typeface="Consolas" pitchFamily="49" charset="0"/>
      <p:regular r:id="rId67"/>
      <p:bold r:id="rId68"/>
      <p:italic r:id="rId69"/>
      <p:boldItalic r:id="rId70"/>
    </p:embeddedFont>
    <p:embeddedFont>
      <p:font typeface="Segoe UI Light" pitchFamily="34" charset="0"/>
      <p:regular r:id="rId71"/>
    </p:embeddedFont>
    <p:embeddedFont>
      <p:font typeface="Segoe" pitchFamily="34" charset="0"/>
      <p:regular r:id="rId72"/>
      <p:bold r:id="rId73"/>
      <p:italic r:id="rId74"/>
      <p:boldItalic r:id="rId75"/>
    </p:embeddedFont>
    <p:embeddedFont>
      <p:font typeface="Calibri" pitchFamily="34" charset="0"/>
      <p:regular r:id="rId76"/>
      <p:bold r:id="rId77"/>
      <p:italic r:id="rId78"/>
      <p:boldItalic r:id="rId79"/>
    </p:embeddedFont>
    <p:embeddedFont>
      <p:font typeface="Webdings" pitchFamily="18" charset="2"/>
      <p:regular r:id="rId80"/>
    </p:embeddedFont>
    <p:embeddedFont>
      <p:font typeface="Segoe Light" pitchFamily="34" charset="0"/>
      <p:regular r:id="rId81"/>
      <p:italic r:id="rId82"/>
    </p:embeddedFont>
    <p:embeddedFont>
      <p:font typeface="Segoe UI" pitchFamily="34"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26262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106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font" Target="fonts/font27.fntdata"/><Relationship Id="rId89" Type="http://schemas.openxmlformats.org/officeDocument/2006/relationships/theme" Target="theme/theme1.xml"/><Relationship Id="rId7" Type="http://schemas.openxmlformats.org/officeDocument/2006/relationships/slideMaster" Target="slideMasters/slideMaster2.xml"/><Relationship Id="rId71"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87"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font" Target="fonts/font4.fntdata"/><Relationship Id="rId82" Type="http://schemas.openxmlformats.org/officeDocument/2006/relationships/font" Target="fonts/font25.fntdata"/><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Master" Target="slideMasters/slideMaster3.xml"/><Relationship Id="rId51" Type="http://schemas.openxmlformats.org/officeDocument/2006/relationships/slide" Target="slides/slide40.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font" Target="fonts/font28.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5.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Sheet1!$A$2:$A$7</c:f>
              <c:strCache>
                <c:ptCount val="6"/>
                <c:pt idx="0">
                  <c:v>Category 1</c:v>
                </c:pt>
                <c:pt idx="1">
                  <c:v>Category 2</c:v>
                </c:pt>
                <c:pt idx="2">
                  <c:v>Category 3</c:v>
                </c:pt>
                <c:pt idx="3">
                  <c:v>Category 4</c:v>
                </c:pt>
                <c:pt idx="4">
                  <c:v>Cat 5</c:v>
                </c:pt>
                <c:pt idx="5">
                  <c:v>cat 6</c:v>
                </c:pt>
              </c:strCache>
            </c:strRef>
          </c:cat>
          <c:val>
            <c:numRef>
              <c:f>Sheet1!$B$2:$B$7</c:f>
              <c:numCache>
                <c:formatCode>General</c:formatCode>
                <c:ptCount val="6"/>
                <c:pt idx="0">
                  <c:v>6</c:v>
                </c:pt>
                <c:pt idx="1">
                  <c:v>4</c:v>
                </c:pt>
                <c:pt idx="2">
                  <c:v>2</c:v>
                </c:pt>
                <c:pt idx="3">
                  <c:v>1</c:v>
                </c:pt>
                <c:pt idx="4">
                  <c:v>1</c:v>
                </c:pt>
                <c:pt idx="5">
                  <c:v>1</c:v>
                </c:pt>
              </c:numCache>
            </c:numRef>
          </c:val>
        </c:ser>
        <c:dLbls>
          <c:showLegendKey val="0"/>
          <c:showVal val="0"/>
          <c:showCatName val="0"/>
          <c:showSerName val="0"/>
          <c:showPercent val="0"/>
          <c:showBubbleSize val="0"/>
        </c:dLbls>
        <c:gapWidth val="13"/>
        <c:overlap val="100"/>
        <c:axId val="150511616"/>
        <c:axId val="150513152"/>
      </c:barChart>
      <c:catAx>
        <c:axId val="150511616"/>
        <c:scaling>
          <c:orientation val="minMax"/>
        </c:scaling>
        <c:delete val="1"/>
        <c:axPos val="b"/>
        <c:majorTickMark val="none"/>
        <c:minorTickMark val="none"/>
        <c:tickLblPos val="nextTo"/>
        <c:crossAx val="150513152"/>
        <c:crosses val="autoZero"/>
        <c:auto val="1"/>
        <c:lblAlgn val="ctr"/>
        <c:lblOffset val="100"/>
        <c:noMultiLvlLbl val="0"/>
      </c:catAx>
      <c:valAx>
        <c:axId val="150513152"/>
        <c:scaling>
          <c:orientation val="minMax"/>
        </c:scaling>
        <c:delete val="1"/>
        <c:axPos val="l"/>
        <c:numFmt formatCode="General" sourceLinked="1"/>
        <c:majorTickMark val="none"/>
        <c:minorTickMark val="none"/>
        <c:tickLblPos val="nextTo"/>
        <c:crossAx val="1505116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cat>
            <c:strRef>
              <c:f>Sheet1!$A$2:$A$7</c:f>
              <c:strCache>
                <c:ptCount val="6"/>
                <c:pt idx="0">
                  <c:v>Category 1</c:v>
                </c:pt>
                <c:pt idx="1">
                  <c:v>Category 2</c:v>
                </c:pt>
                <c:pt idx="2">
                  <c:v>Category 3</c:v>
                </c:pt>
                <c:pt idx="3">
                  <c:v>Category 4</c:v>
                </c:pt>
                <c:pt idx="4">
                  <c:v>Cat 5</c:v>
                </c:pt>
                <c:pt idx="5">
                  <c:v>cat 6</c:v>
                </c:pt>
              </c:strCache>
            </c:strRef>
          </c:cat>
          <c:val>
            <c:numRef>
              <c:f>Sheet1!$B$2:$B$7</c:f>
              <c:numCache>
                <c:formatCode>General</c:formatCode>
                <c:ptCount val="6"/>
                <c:pt idx="0">
                  <c:v>1</c:v>
                </c:pt>
                <c:pt idx="1">
                  <c:v>1.5</c:v>
                </c:pt>
                <c:pt idx="2">
                  <c:v>3</c:v>
                </c:pt>
                <c:pt idx="3">
                  <c:v>4</c:v>
                </c:pt>
                <c:pt idx="4">
                  <c:v>5</c:v>
                </c:pt>
                <c:pt idx="5">
                  <c:v>3</c:v>
                </c:pt>
              </c:numCache>
            </c:numRef>
          </c:val>
        </c:ser>
        <c:dLbls>
          <c:showLegendKey val="0"/>
          <c:showVal val="0"/>
          <c:showCatName val="0"/>
          <c:showSerName val="0"/>
          <c:showPercent val="0"/>
          <c:showBubbleSize val="0"/>
        </c:dLbls>
        <c:gapWidth val="13"/>
        <c:overlap val="100"/>
        <c:axId val="152583552"/>
        <c:axId val="152478848"/>
      </c:barChart>
      <c:catAx>
        <c:axId val="152583552"/>
        <c:scaling>
          <c:orientation val="minMax"/>
        </c:scaling>
        <c:delete val="1"/>
        <c:axPos val="b"/>
        <c:majorTickMark val="none"/>
        <c:minorTickMark val="none"/>
        <c:tickLblPos val="nextTo"/>
        <c:crossAx val="152478848"/>
        <c:crosses val="autoZero"/>
        <c:auto val="1"/>
        <c:lblAlgn val="ctr"/>
        <c:lblOffset val="100"/>
        <c:noMultiLvlLbl val="0"/>
      </c:catAx>
      <c:valAx>
        <c:axId val="152478848"/>
        <c:scaling>
          <c:orientation val="minMax"/>
        </c:scaling>
        <c:delete val="1"/>
        <c:axPos val="l"/>
        <c:numFmt formatCode="General" sourceLinked="1"/>
        <c:majorTickMark val="none"/>
        <c:minorTickMark val="none"/>
        <c:tickLblPos val="nextTo"/>
        <c:crossAx val="1525835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8FA79-B440-4F2F-929F-E8EFA50B5750}" type="datetimeFigureOut">
              <a:rPr lang="en-US" smtClean="0"/>
              <a:t>2/24/2012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5A5AB-9D22-4354-8089-2AE811D4E282}" type="slidenum">
              <a:rPr lang="en-US" smtClean="0"/>
              <a:t>‹#›</a:t>
            </a:fld>
            <a:endParaRPr lang="en-US"/>
          </a:p>
        </p:txBody>
      </p:sp>
    </p:spTree>
    <p:extLst>
      <p:ext uri="{BB962C8B-B14F-4D97-AF65-F5344CB8AC3E}">
        <p14:creationId xmlns:p14="http://schemas.microsoft.com/office/powerpoint/2010/main" val="333530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1</a:t>
            </a:fld>
            <a:endParaRPr lang="en-US"/>
          </a:p>
        </p:txBody>
      </p:sp>
    </p:spTree>
    <p:extLst>
      <p:ext uri="{BB962C8B-B14F-4D97-AF65-F5344CB8AC3E}">
        <p14:creationId xmlns:p14="http://schemas.microsoft.com/office/powerpoint/2010/main" val="371689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smtClean="0">
                <a:solidFill>
                  <a:srgbClr val="FFFFFF"/>
                </a:solidFill>
              </a:rPr>
              <a:t>MS DNA aligns to decentralization</a:t>
            </a:r>
          </a:p>
          <a:p>
            <a:pPr marL="742950" lvl="1" indent="-285750">
              <a:buFont typeface="Arial" pitchFamily="34" charset="0"/>
              <a:buChar char="•"/>
            </a:pPr>
            <a:r>
              <a:rPr lang="en-US" dirty="0" smtClean="0">
                <a:solidFill>
                  <a:srgbClr val="FFFFFF"/>
                </a:solidFill>
              </a:rPr>
              <a:t>Too expensive and duplicative with multiple SLDCs that do not allow for data sharing across MSIT or departments</a:t>
            </a:r>
          </a:p>
          <a:p>
            <a:pPr marL="742950" lvl="1" indent="-285750">
              <a:buFont typeface="Arial" pitchFamily="34" charset="0"/>
              <a:buChar char="•"/>
            </a:pPr>
            <a:endParaRPr lang="en-US" dirty="0" smtClean="0">
              <a:solidFill>
                <a:srgbClr val="FFFFFF"/>
              </a:solidFill>
            </a:endParaRPr>
          </a:p>
          <a:p>
            <a:pPr marL="285750" indent="-285750">
              <a:buFont typeface="Arial" pitchFamily="34" charset="0"/>
              <a:buChar char="•"/>
            </a:pPr>
            <a:r>
              <a:rPr lang="en-US" dirty="0" smtClean="0">
                <a:solidFill>
                  <a:srgbClr val="FFFFFF"/>
                </a:solidFill>
              </a:rPr>
              <a:t>BIE’s charter has been aligned to a centralization approach with selective BI</a:t>
            </a:r>
          </a:p>
          <a:p>
            <a:pPr marL="742950" lvl="1" indent="-285750">
              <a:buFont typeface="Arial" pitchFamily="34" charset="0"/>
              <a:buChar char="•"/>
            </a:pPr>
            <a:r>
              <a:rPr lang="en-US" dirty="0" smtClean="0">
                <a:solidFill>
                  <a:srgbClr val="FFFFFF"/>
                </a:solidFill>
              </a:rPr>
              <a:t>Too expensive and slow with a traditional SLDC that does not include data exploration and trial</a:t>
            </a:r>
          </a:p>
          <a:p>
            <a:pPr marL="742950" lvl="1" indent="-285750">
              <a:buFont typeface="Arial" pitchFamily="34" charset="0"/>
              <a:buChar char="•"/>
            </a:pPr>
            <a:r>
              <a:rPr lang="en-US" dirty="0" smtClean="0">
                <a:solidFill>
                  <a:srgbClr val="FFFFFF"/>
                </a:solidFill>
              </a:rPr>
              <a:t>Limit scale in terms of all data within Microsoft</a:t>
            </a:r>
          </a:p>
          <a:p>
            <a:pPr marL="742950" lvl="1" indent="-285750">
              <a:buFont typeface="Arial" pitchFamily="34" charset="0"/>
              <a:buChar char="•"/>
            </a:pPr>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41AD3A67-081E-43F0-8592-360DF6C059F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1286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Segoe UI" pitchFamily="34" charset="0"/>
                <a:ea typeface="Segoe UI" pitchFamily="34" charset="0"/>
                <a:cs typeface="Segoe UI" pitchFamily="34" charset="0"/>
              </a:rPr>
              <a:t>Key Point</a:t>
            </a:r>
            <a:r>
              <a:rPr lang="en-US" dirty="0">
                <a:latin typeface="Segoe UI" pitchFamily="34" charset="0"/>
                <a:ea typeface="Segoe UI" pitchFamily="34" charset="0"/>
                <a:cs typeface="Segoe UI" pitchFamily="34" charset="0"/>
              </a:rPr>
              <a:t>: Tell the story of how BI has evolved over the past 10 years and highlight the key challenges IT faces </a:t>
            </a:r>
            <a:r>
              <a:rPr lang="en-US" dirty="0" err="1">
                <a:latin typeface="Segoe UI" pitchFamily="34" charset="0"/>
                <a:ea typeface="Segoe UI" pitchFamily="34" charset="0"/>
                <a:cs typeface="Segoe UI" pitchFamily="34" charset="0"/>
              </a:rPr>
              <a:t>wrt</a:t>
            </a:r>
            <a:r>
              <a:rPr lang="en-US" dirty="0">
                <a:latin typeface="Segoe UI" pitchFamily="34" charset="0"/>
                <a:ea typeface="Segoe UI" pitchFamily="34" charset="0"/>
                <a:cs typeface="Segoe UI" pitchFamily="34" charset="0"/>
              </a:rPr>
              <a:t> BI tools and deployment today</a:t>
            </a:r>
          </a:p>
          <a:p>
            <a:endParaRPr lang="en-US" dirty="0">
              <a:latin typeface="Segoe UI" pitchFamily="34" charset="0"/>
              <a:ea typeface="Segoe UI" pitchFamily="34" charset="0"/>
              <a:cs typeface="Segoe UI" pitchFamily="34" charset="0"/>
            </a:endParaRPr>
          </a:p>
          <a:p>
            <a:r>
              <a:rPr lang="en-US" b="1" dirty="0">
                <a:latin typeface="Segoe UI" pitchFamily="34" charset="0"/>
                <a:ea typeface="Segoe UI" pitchFamily="34" charset="0"/>
                <a:cs typeface="Segoe UI" pitchFamily="34" charset="0"/>
              </a:rPr>
              <a:t>Slide Storyboard:</a:t>
            </a:r>
          </a:p>
          <a:p>
            <a:pPr defTabSz="897264">
              <a:lnSpc>
                <a:spcPct val="90000"/>
              </a:lnSpc>
              <a:spcAft>
                <a:spcPts val="327"/>
              </a:spcAft>
              <a:defRPr/>
            </a:pPr>
            <a:r>
              <a:rPr lang="en-US" dirty="0">
                <a:latin typeface="Segoe UI" pitchFamily="34" charset="0"/>
                <a:ea typeface="Segoe UI" pitchFamily="34" charset="0"/>
                <a:cs typeface="Segoe UI" pitchFamily="34" charset="0"/>
              </a:rPr>
              <a:t>If you think about the evolution of BI over the past 10 years, it started out fairly simply with IT primarily aiming to (click)</a:t>
            </a:r>
          </a:p>
          <a:p>
            <a:pPr marL="168244" indent="-168244" defTabSz="897264">
              <a:lnSpc>
                <a:spcPct val="90000"/>
              </a:lnSpc>
              <a:spcAft>
                <a:spcPts val="327"/>
              </a:spcAft>
              <a:buFontTx/>
              <a:buChar char="-"/>
              <a:defRPr/>
            </a:pPr>
            <a:r>
              <a:rPr lang="en-US" dirty="0">
                <a:latin typeface="Segoe UI" pitchFamily="34" charset="0"/>
                <a:ea typeface="Segoe UI" pitchFamily="34" charset="0"/>
                <a:cs typeface="Segoe UI" pitchFamily="34" charset="0"/>
              </a:rPr>
              <a:t>Consolidate and connect to existing data sources</a:t>
            </a:r>
          </a:p>
          <a:p>
            <a:pPr marL="168244" indent="-168244" defTabSz="897264">
              <a:lnSpc>
                <a:spcPct val="90000"/>
              </a:lnSpc>
              <a:spcAft>
                <a:spcPts val="327"/>
              </a:spcAft>
              <a:buFontTx/>
              <a:buChar char="-"/>
              <a:defRPr/>
            </a:pPr>
            <a:r>
              <a:rPr lang="en-US" dirty="0">
                <a:latin typeface="Segoe UI" pitchFamily="34" charset="0"/>
                <a:ea typeface="Segoe UI" pitchFamily="34" charset="0"/>
                <a:cs typeface="Segoe UI" pitchFamily="34" charset="0"/>
              </a:rPr>
              <a:t>Stage that data for reporting and analysis(click)</a:t>
            </a:r>
          </a:p>
          <a:p>
            <a:pPr marL="168244" indent="-168244" defTabSz="897264">
              <a:lnSpc>
                <a:spcPct val="90000"/>
              </a:lnSpc>
              <a:spcAft>
                <a:spcPts val="327"/>
              </a:spcAft>
              <a:buFontTx/>
              <a:buChar char="-"/>
              <a:defRPr/>
            </a:pPr>
            <a:r>
              <a:rPr lang="en-US" dirty="0">
                <a:latin typeface="Segoe UI" pitchFamily="34" charset="0"/>
                <a:ea typeface="Segoe UI" pitchFamily="34" charset="0"/>
                <a:cs typeface="Segoe UI" pitchFamily="34" charset="0"/>
              </a:rPr>
              <a:t>And then provision it out via reports, dashboards or cubes (click)</a:t>
            </a:r>
          </a:p>
          <a:p>
            <a:pPr defTabSz="897264">
              <a:lnSpc>
                <a:spcPct val="90000"/>
              </a:lnSpc>
              <a:spcAft>
                <a:spcPts val="327"/>
              </a:spcAft>
              <a:defRPr/>
            </a:pPr>
            <a:r>
              <a:rPr lang="en-US" dirty="0">
                <a:latin typeface="Segoe UI" pitchFamily="34" charset="0"/>
                <a:ea typeface="Segoe UI" pitchFamily="34" charset="0"/>
                <a:cs typeface="Segoe UI" pitchFamily="34" charset="0"/>
              </a:rPr>
              <a:t>However, as we saw in the earlier slide that the line between producers and consumers is being blurred, end users in addition to the IT provisioned information, have always wanted more flexibility and agility to do their own analysis and create their own reports. The two most common ways for end users to do this has been to use Excel spreadsheets and a wide array of specialized tools for analysis and reporting. (click)</a:t>
            </a:r>
          </a:p>
          <a:p>
            <a:pPr defTabSz="897264">
              <a:lnSpc>
                <a:spcPct val="90000"/>
              </a:lnSpc>
              <a:spcAft>
                <a:spcPts val="327"/>
              </a:spcAft>
              <a:defRPr/>
            </a:pPr>
            <a:endParaRPr lang="en-US" dirty="0">
              <a:latin typeface="Segoe UI" pitchFamily="34" charset="0"/>
              <a:ea typeface="Segoe UI" pitchFamily="34" charset="0"/>
              <a:cs typeface="Segoe UI" pitchFamily="34" charset="0"/>
            </a:endParaRPr>
          </a:p>
          <a:p>
            <a:pPr defTabSz="897264">
              <a:lnSpc>
                <a:spcPct val="90000"/>
              </a:lnSpc>
              <a:spcAft>
                <a:spcPts val="327"/>
              </a:spcAft>
              <a:defRPr/>
            </a:pPr>
            <a:r>
              <a:rPr lang="en-US" dirty="0">
                <a:latin typeface="Segoe UI" pitchFamily="34" charset="0"/>
                <a:ea typeface="Segoe UI" pitchFamily="34" charset="0"/>
                <a:cs typeface="Segoe UI" pitchFamily="34" charset="0"/>
              </a:rPr>
              <a:t>In creating their own spreadsheet based or specialized tool based BI solutions, end users have effectively found ways to get data directly from various data sources and by-passed the formal IT solutions, making it challenging for IT to control, monitor and manage these BI solutions being used within organizations. (click)</a:t>
            </a:r>
          </a:p>
          <a:p>
            <a:endParaRPr lang="en-US" dirty="0">
              <a:latin typeface="Segoe UI" pitchFamily="34" charset="0"/>
              <a:ea typeface="Segoe UI" pitchFamily="34" charset="0"/>
              <a:cs typeface="Segoe UI" pitchFamily="34" charset="0"/>
            </a:endParaRPr>
          </a:p>
          <a:p>
            <a:r>
              <a:rPr lang="en-US" b="1" dirty="0">
                <a:latin typeface="Segoe UI" pitchFamily="34" charset="0"/>
                <a:ea typeface="Segoe UI" pitchFamily="34" charset="0"/>
                <a:cs typeface="Segoe UI" pitchFamily="34" charset="0"/>
              </a:rPr>
              <a:t>Transition:</a:t>
            </a:r>
          </a:p>
          <a:p>
            <a:pPr defTabSz="897264">
              <a:lnSpc>
                <a:spcPct val="90000"/>
              </a:lnSpc>
              <a:spcAft>
                <a:spcPts val="327"/>
              </a:spcAft>
              <a:defRPr/>
            </a:pPr>
            <a:r>
              <a:rPr lang="en-US" dirty="0">
                <a:solidFill>
                  <a:schemeClr val="bg1"/>
                </a:solidFill>
                <a:latin typeface="Segoe UI" pitchFamily="34" charset="0"/>
                <a:ea typeface="Segoe UI" pitchFamily="34" charset="0"/>
                <a:cs typeface="Segoe UI" pitchFamily="34" charset="0"/>
              </a:rPr>
              <a:t>So how do you balance the need for end users to have agility in building BI solutions while continuing to provide IT with control and visibility of the solutions being built by end users?</a:t>
            </a:r>
          </a:p>
          <a:p>
            <a:endParaRPr lang="en-US" dirty="0">
              <a:solidFill>
                <a:schemeClr val="bg1"/>
              </a:solidFill>
              <a:latin typeface="Segoe UI" pitchFamily="34" charset="0"/>
              <a:ea typeface="Segoe UI" pitchFamily="34" charset="0"/>
              <a:cs typeface="Segoe UI" pitchFamily="34" charset="0"/>
            </a:endParaRPr>
          </a:p>
          <a:p>
            <a:endParaRPr lang="en-US" dirty="0">
              <a:solidFill>
                <a:schemeClr val="bg1"/>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831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Segoe UI" pitchFamily="34" charset="0"/>
                <a:ea typeface="Segoe UI" pitchFamily="34" charset="0"/>
                <a:cs typeface="Segoe UI" pitchFamily="34" charset="0"/>
              </a:rPr>
              <a:t>Key Point</a:t>
            </a:r>
            <a:r>
              <a:rPr lang="en-US" dirty="0">
                <a:latin typeface="Segoe UI" pitchFamily="34" charset="0"/>
                <a:ea typeface="Segoe UI" pitchFamily="34" charset="0"/>
                <a:cs typeface="Segoe UI" pitchFamily="34" charset="0"/>
              </a:rPr>
              <a:t>: Tell the story of how BI has evolved over the past 10 years and highlight the key challenges IT faces </a:t>
            </a:r>
            <a:r>
              <a:rPr lang="en-US" dirty="0" err="1">
                <a:latin typeface="Segoe UI" pitchFamily="34" charset="0"/>
                <a:ea typeface="Segoe UI" pitchFamily="34" charset="0"/>
                <a:cs typeface="Segoe UI" pitchFamily="34" charset="0"/>
              </a:rPr>
              <a:t>wrt</a:t>
            </a:r>
            <a:r>
              <a:rPr lang="en-US" dirty="0">
                <a:latin typeface="Segoe UI" pitchFamily="34" charset="0"/>
                <a:ea typeface="Segoe UI" pitchFamily="34" charset="0"/>
                <a:cs typeface="Segoe UI" pitchFamily="34" charset="0"/>
              </a:rPr>
              <a:t> BI tools and deployment today</a:t>
            </a:r>
          </a:p>
          <a:p>
            <a:endParaRPr lang="en-US" dirty="0">
              <a:latin typeface="Segoe UI" pitchFamily="34" charset="0"/>
              <a:ea typeface="Segoe UI" pitchFamily="34" charset="0"/>
              <a:cs typeface="Segoe UI" pitchFamily="34" charset="0"/>
            </a:endParaRPr>
          </a:p>
          <a:p>
            <a:r>
              <a:rPr lang="en-US" b="1" dirty="0">
                <a:latin typeface="Segoe UI" pitchFamily="34" charset="0"/>
                <a:ea typeface="Segoe UI" pitchFamily="34" charset="0"/>
                <a:cs typeface="Segoe UI" pitchFamily="34" charset="0"/>
              </a:rPr>
              <a:t>Slide Storyboard:</a:t>
            </a:r>
          </a:p>
          <a:p>
            <a:pPr defTabSz="897264">
              <a:lnSpc>
                <a:spcPct val="90000"/>
              </a:lnSpc>
              <a:spcAft>
                <a:spcPts val="327"/>
              </a:spcAft>
              <a:defRPr/>
            </a:pPr>
            <a:r>
              <a:rPr lang="en-US" dirty="0">
                <a:latin typeface="Segoe UI" pitchFamily="34" charset="0"/>
                <a:ea typeface="Segoe UI" pitchFamily="34" charset="0"/>
                <a:cs typeface="Segoe UI" pitchFamily="34" charset="0"/>
              </a:rPr>
              <a:t>If you think about the evolution of BI over the past 10 years, it started out fairly simply with IT primarily aiming to (click)</a:t>
            </a:r>
          </a:p>
          <a:p>
            <a:pPr marL="168244" indent="-168244" defTabSz="897264">
              <a:lnSpc>
                <a:spcPct val="90000"/>
              </a:lnSpc>
              <a:spcAft>
                <a:spcPts val="327"/>
              </a:spcAft>
              <a:buFontTx/>
              <a:buChar char="-"/>
              <a:defRPr/>
            </a:pPr>
            <a:r>
              <a:rPr lang="en-US" dirty="0">
                <a:latin typeface="Segoe UI" pitchFamily="34" charset="0"/>
                <a:ea typeface="Segoe UI" pitchFamily="34" charset="0"/>
                <a:cs typeface="Segoe UI" pitchFamily="34" charset="0"/>
              </a:rPr>
              <a:t>Consolidate and connect to existing data sources</a:t>
            </a:r>
          </a:p>
          <a:p>
            <a:pPr marL="168244" indent="-168244" defTabSz="897264">
              <a:lnSpc>
                <a:spcPct val="90000"/>
              </a:lnSpc>
              <a:spcAft>
                <a:spcPts val="327"/>
              </a:spcAft>
              <a:buFontTx/>
              <a:buChar char="-"/>
              <a:defRPr/>
            </a:pPr>
            <a:r>
              <a:rPr lang="en-US" dirty="0">
                <a:latin typeface="Segoe UI" pitchFamily="34" charset="0"/>
                <a:ea typeface="Segoe UI" pitchFamily="34" charset="0"/>
                <a:cs typeface="Segoe UI" pitchFamily="34" charset="0"/>
              </a:rPr>
              <a:t>Stage that data for reporting and analysis(click)</a:t>
            </a:r>
          </a:p>
          <a:p>
            <a:pPr marL="168244" indent="-168244" defTabSz="897264">
              <a:lnSpc>
                <a:spcPct val="90000"/>
              </a:lnSpc>
              <a:spcAft>
                <a:spcPts val="327"/>
              </a:spcAft>
              <a:buFontTx/>
              <a:buChar char="-"/>
              <a:defRPr/>
            </a:pPr>
            <a:r>
              <a:rPr lang="en-US" dirty="0">
                <a:latin typeface="Segoe UI" pitchFamily="34" charset="0"/>
                <a:ea typeface="Segoe UI" pitchFamily="34" charset="0"/>
                <a:cs typeface="Segoe UI" pitchFamily="34" charset="0"/>
              </a:rPr>
              <a:t>And then provision it out via reports, dashboards or cubes (click)</a:t>
            </a:r>
          </a:p>
          <a:p>
            <a:pPr defTabSz="897264">
              <a:lnSpc>
                <a:spcPct val="90000"/>
              </a:lnSpc>
              <a:spcAft>
                <a:spcPts val="327"/>
              </a:spcAft>
              <a:defRPr/>
            </a:pPr>
            <a:r>
              <a:rPr lang="en-US" dirty="0">
                <a:latin typeface="Segoe UI" pitchFamily="34" charset="0"/>
                <a:ea typeface="Segoe UI" pitchFamily="34" charset="0"/>
                <a:cs typeface="Segoe UI" pitchFamily="34" charset="0"/>
              </a:rPr>
              <a:t>However, as we saw in the earlier slide that the line between producers and consumers is being blurred, end users in addition to the IT provisioned information, have always wanted more flexibility and agility to do their own analysis and create their own reports. The two most common ways for end users to do this has been to use Excel spreadsheets and a wide array of specialized tools for analysis and reporting. (click)</a:t>
            </a:r>
          </a:p>
          <a:p>
            <a:pPr defTabSz="897264">
              <a:lnSpc>
                <a:spcPct val="90000"/>
              </a:lnSpc>
              <a:spcAft>
                <a:spcPts val="327"/>
              </a:spcAft>
              <a:defRPr/>
            </a:pPr>
            <a:endParaRPr lang="en-US" dirty="0">
              <a:latin typeface="Segoe UI" pitchFamily="34" charset="0"/>
              <a:ea typeface="Segoe UI" pitchFamily="34" charset="0"/>
              <a:cs typeface="Segoe UI" pitchFamily="34" charset="0"/>
            </a:endParaRPr>
          </a:p>
          <a:p>
            <a:pPr defTabSz="897264">
              <a:lnSpc>
                <a:spcPct val="90000"/>
              </a:lnSpc>
              <a:spcAft>
                <a:spcPts val="327"/>
              </a:spcAft>
              <a:defRPr/>
            </a:pPr>
            <a:r>
              <a:rPr lang="en-US" dirty="0">
                <a:latin typeface="Segoe UI" pitchFamily="34" charset="0"/>
                <a:ea typeface="Segoe UI" pitchFamily="34" charset="0"/>
                <a:cs typeface="Segoe UI" pitchFamily="34" charset="0"/>
              </a:rPr>
              <a:t>In creating their own spreadsheet based or specialized tool based BI solutions, end users have effectively found ways to get data directly from various data sources and by-passed the formal IT solutions, making it challenging for IT to control, monitor and manage these BI solutions being used within organizations. (click)</a:t>
            </a:r>
          </a:p>
          <a:p>
            <a:endParaRPr lang="en-US" dirty="0">
              <a:latin typeface="Segoe UI" pitchFamily="34" charset="0"/>
              <a:ea typeface="Segoe UI" pitchFamily="34" charset="0"/>
              <a:cs typeface="Segoe UI" pitchFamily="34" charset="0"/>
            </a:endParaRPr>
          </a:p>
          <a:p>
            <a:r>
              <a:rPr lang="en-US" b="1" dirty="0">
                <a:latin typeface="Segoe UI" pitchFamily="34" charset="0"/>
                <a:ea typeface="Segoe UI" pitchFamily="34" charset="0"/>
                <a:cs typeface="Segoe UI" pitchFamily="34" charset="0"/>
              </a:rPr>
              <a:t>Transition:</a:t>
            </a:r>
          </a:p>
          <a:p>
            <a:pPr defTabSz="897264">
              <a:lnSpc>
                <a:spcPct val="90000"/>
              </a:lnSpc>
              <a:spcAft>
                <a:spcPts val="327"/>
              </a:spcAft>
              <a:defRPr/>
            </a:pPr>
            <a:r>
              <a:rPr lang="en-US" dirty="0">
                <a:solidFill>
                  <a:schemeClr val="bg1"/>
                </a:solidFill>
                <a:latin typeface="Segoe UI" pitchFamily="34" charset="0"/>
                <a:ea typeface="Segoe UI" pitchFamily="34" charset="0"/>
                <a:cs typeface="Segoe UI" pitchFamily="34" charset="0"/>
              </a:rPr>
              <a:t>So how do you balance the need for end users to have agility in building BI solutions while continuing to provide IT with control and visibility of the solutions being built by end users?</a:t>
            </a:r>
          </a:p>
          <a:p>
            <a:endParaRPr lang="en-US" dirty="0">
              <a:solidFill>
                <a:schemeClr val="bg1"/>
              </a:solidFill>
              <a:latin typeface="Segoe UI" pitchFamily="34" charset="0"/>
              <a:ea typeface="Segoe UI" pitchFamily="34" charset="0"/>
              <a:cs typeface="Segoe UI" pitchFamily="34" charset="0"/>
            </a:endParaRPr>
          </a:p>
          <a:p>
            <a:endParaRPr lang="en-US" dirty="0">
              <a:solidFill>
                <a:schemeClr val="bg1"/>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8310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21</a:t>
            </a:fld>
            <a:endParaRPr lang="en-US"/>
          </a:p>
        </p:txBody>
      </p:sp>
    </p:spTree>
    <p:extLst>
      <p:ext uri="{BB962C8B-B14F-4D97-AF65-F5344CB8AC3E}">
        <p14:creationId xmlns:p14="http://schemas.microsoft.com/office/powerpoint/2010/main" val="371689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data isn’t available, she wants to share her data</a:t>
            </a:r>
            <a:endParaRPr lang="en-US" dirty="0"/>
          </a:p>
        </p:txBody>
      </p:sp>
      <p:sp>
        <p:nvSpPr>
          <p:cNvPr id="4" name="Slide Number Placeholder 3"/>
          <p:cNvSpPr>
            <a:spLocks noGrp="1"/>
          </p:cNvSpPr>
          <p:nvPr>
            <p:ph type="sldNum" sz="quarter" idx="10"/>
          </p:nvPr>
        </p:nvSpPr>
        <p:spPr/>
        <p:txBody>
          <a:bodyPr/>
          <a:lstStyle/>
          <a:p>
            <a:fld id="{D932CF10-C232-417B-9903-CBA83ECDB7B7}" type="slidenum">
              <a:rPr lang="en-US" smtClean="0"/>
              <a:t>23</a:t>
            </a:fld>
            <a:endParaRPr lang="en-US"/>
          </a:p>
        </p:txBody>
      </p:sp>
    </p:spTree>
    <p:extLst>
      <p:ext uri="{BB962C8B-B14F-4D97-AF65-F5344CB8AC3E}">
        <p14:creationId xmlns:p14="http://schemas.microsoft.com/office/powerpoint/2010/main" val="2428234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28</a:t>
            </a:fld>
            <a:endParaRPr lang="en-US"/>
          </a:p>
        </p:txBody>
      </p:sp>
    </p:spTree>
    <p:extLst>
      <p:ext uri="{BB962C8B-B14F-4D97-AF65-F5344CB8AC3E}">
        <p14:creationId xmlns:p14="http://schemas.microsoft.com/office/powerpoint/2010/main" val="371689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35</a:t>
            </a:fld>
            <a:endParaRPr lang="en-US"/>
          </a:p>
        </p:txBody>
      </p:sp>
    </p:spTree>
    <p:extLst>
      <p:ext uri="{BB962C8B-B14F-4D97-AF65-F5344CB8AC3E}">
        <p14:creationId xmlns:p14="http://schemas.microsoft.com/office/powerpoint/2010/main" val="371689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Green - Use for Mission Critical Confidence specific content</a:t>
            </a: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36</a:t>
            </a:fld>
            <a:endParaRPr lang="en-US"/>
          </a:p>
        </p:txBody>
      </p:sp>
    </p:spTree>
    <p:extLst>
      <p:ext uri="{BB962C8B-B14F-4D97-AF65-F5344CB8AC3E}">
        <p14:creationId xmlns:p14="http://schemas.microsoft.com/office/powerpoint/2010/main" val="192851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Orange - Use for Breakthrough Insight specific content</a:t>
            </a:r>
          </a:p>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37</a:t>
            </a:fld>
            <a:endParaRPr lang="en-US"/>
          </a:p>
        </p:txBody>
      </p:sp>
    </p:spTree>
    <p:extLst>
      <p:ext uri="{BB962C8B-B14F-4D97-AF65-F5344CB8AC3E}">
        <p14:creationId xmlns:p14="http://schemas.microsoft.com/office/powerpoint/2010/main" val="165120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Blue - Use for Cloud on Your Terms specific content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9D5A5AB-9D22-4354-8089-2AE811D4E282}" type="slidenum">
              <a:rPr lang="en-US" smtClean="0"/>
              <a:t>41</a:t>
            </a:fld>
            <a:endParaRPr lang="en-US"/>
          </a:p>
        </p:txBody>
      </p:sp>
    </p:spTree>
    <p:extLst>
      <p:ext uri="{BB962C8B-B14F-4D97-AF65-F5344CB8AC3E}">
        <p14:creationId xmlns:p14="http://schemas.microsoft.com/office/powerpoint/2010/main" val="115997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3</a:t>
            </a:fld>
            <a:endParaRPr lang="en-US"/>
          </a:p>
        </p:txBody>
      </p:sp>
    </p:spTree>
    <p:extLst>
      <p:ext uri="{BB962C8B-B14F-4D97-AF65-F5344CB8AC3E}">
        <p14:creationId xmlns:p14="http://schemas.microsoft.com/office/powerpoint/2010/main" val="3716898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Green - Use for Mission Critical Confidence specific content</a:t>
            </a:r>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42</a:t>
            </a:fld>
            <a:endParaRPr lang="en-US"/>
          </a:p>
        </p:txBody>
      </p:sp>
    </p:spTree>
    <p:extLst>
      <p:ext uri="{BB962C8B-B14F-4D97-AF65-F5344CB8AC3E}">
        <p14:creationId xmlns:p14="http://schemas.microsoft.com/office/powerpoint/2010/main" val="390215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Orange - Use for Breakthrough Insight specific content</a:t>
            </a:r>
          </a:p>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t>43</a:t>
            </a:fld>
            <a:endParaRPr lang="en-US"/>
          </a:p>
        </p:txBody>
      </p:sp>
    </p:spTree>
    <p:extLst>
      <p:ext uri="{BB962C8B-B14F-4D97-AF65-F5344CB8AC3E}">
        <p14:creationId xmlns:p14="http://schemas.microsoft.com/office/powerpoint/2010/main" val="80162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slide depicts the overall landscape of BI Programs</a:t>
            </a:r>
            <a:r>
              <a:rPr lang="en-US" baseline="0" dirty="0" smtClean="0"/>
              <a:t> by Process Unit and the evolving platform services that support them.</a:t>
            </a:r>
          </a:p>
          <a:p>
            <a:endParaRPr lang="en-US" baseline="0" dirty="0" smtClean="0"/>
          </a:p>
          <a:p>
            <a:r>
              <a:rPr lang="en-US" baseline="0" dirty="0" smtClean="0"/>
              <a:t>As we move into FY13 planning we will have to address the load-balancing of budget to ensure Platform Services can meet the demands of the BPUs (historically investment in these services has ranged from 5 to 7% of the total BI budget).</a:t>
            </a:r>
            <a:endParaRPr lang="en-US" dirty="0"/>
          </a:p>
        </p:txBody>
      </p:sp>
      <p:sp>
        <p:nvSpPr>
          <p:cNvPr id="4" name="Slide Number Placeholder 3"/>
          <p:cNvSpPr>
            <a:spLocks noGrp="1"/>
          </p:cNvSpPr>
          <p:nvPr>
            <p:ph type="sldNum" sz="quarter" idx="10"/>
          </p:nvPr>
        </p:nvSpPr>
        <p:spPr/>
        <p:txBody>
          <a:bodyPr/>
          <a:lstStyle/>
          <a:p>
            <a:fld id="{41AD3A67-081E-43F0-8592-360DF6C059FA}" type="slidenum">
              <a:rPr lang="en-US" smtClean="0"/>
              <a:t>4</a:t>
            </a:fld>
            <a:endParaRPr lang="en-US"/>
          </a:p>
        </p:txBody>
      </p:sp>
    </p:spTree>
    <p:extLst>
      <p:ext uri="{BB962C8B-B14F-4D97-AF65-F5344CB8AC3E}">
        <p14:creationId xmlns:p14="http://schemas.microsoft.com/office/powerpoint/2010/main" val="275518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itchFamily="34" charset="0"/>
              <a:buChar char="•"/>
            </a:pPr>
            <a:r>
              <a:rPr lang="en-US" dirty="0" smtClean="0">
                <a:solidFill>
                  <a:srgbClr val="FFFFFF"/>
                </a:solidFill>
              </a:rPr>
              <a:t>MS DNA aligns to decentralization</a:t>
            </a:r>
          </a:p>
          <a:p>
            <a:pPr marL="742950" lvl="1" indent="-285750">
              <a:buFont typeface="Arial" pitchFamily="34" charset="0"/>
              <a:buChar char="•"/>
            </a:pPr>
            <a:r>
              <a:rPr lang="en-US" dirty="0" smtClean="0">
                <a:solidFill>
                  <a:srgbClr val="FFFFFF"/>
                </a:solidFill>
              </a:rPr>
              <a:t>Too expensive and duplicative with multiple SLDCs that do not allow for data sharing across MSIT or departments</a:t>
            </a:r>
          </a:p>
          <a:p>
            <a:pPr marL="742950" lvl="1" indent="-285750">
              <a:buFont typeface="Arial" pitchFamily="34" charset="0"/>
              <a:buChar char="•"/>
            </a:pPr>
            <a:endParaRPr lang="en-US" dirty="0" smtClean="0">
              <a:solidFill>
                <a:srgbClr val="FFFFFF"/>
              </a:solidFill>
            </a:endParaRPr>
          </a:p>
          <a:p>
            <a:pPr marL="285750" indent="-285750">
              <a:buFont typeface="Arial" pitchFamily="34" charset="0"/>
              <a:buChar char="•"/>
            </a:pPr>
            <a:r>
              <a:rPr lang="en-US" dirty="0" smtClean="0">
                <a:solidFill>
                  <a:srgbClr val="FFFFFF"/>
                </a:solidFill>
              </a:rPr>
              <a:t>BIE’s charter has been aligned to a centralization approach with selective BI</a:t>
            </a:r>
          </a:p>
          <a:p>
            <a:pPr marL="742950" lvl="1" indent="-285750">
              <a:buFont typeface="Arial" pitchFamily="34" charset="0"/>
              <a:buChar char="•"/>
            </a:pPr>
            <a:r>
              <a:rPr lang="en-US" dirty="0" smtClean="0">
                <a:solidFill>
                  <a:srgbClr val="FFFFFF"/>
                </a:solidFill>
              </a:rPr>
              <a:t>Too expensive and slow with a traditional SLDC that does not include data exploration and trial</a:t>
            </a:r>
          </a:p>
          <a:p>
            <a:pPr marL="742950" lvl="1" indent="-285750">
              <a:buFont typeface="Arial" pitchFamily="34" charset="0"/>
              <a:buChar char="•"/>
            </a:pPr>
            <a:r>
              <a:rPr lang="en-US" dirty="0" smtClean="0">
                <a:solidFill>
                  <a:srgbClr val="FFFFFF"/>
                </a:solidFill>
              </a:rPr>
              <a:t>Limit scale in terms of all data within Microsoft</a:t>
            </a:r>
          </a:p>
          <a:p>
            <a:pPr marL="742950" lvl="1" indent="-285750">
              <a:buFont typeface="Arial" pitchFamily="34" charset="0"/>
              <a:buChar char="•"/>
            </a:pPr>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41AD3A67-081E-43F0-8592-360DF6C059F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1286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the IA findings from field IT:  Need to limit the words to just the bold below, the rest can go in notes.  The points I see we need to make are:</a:t>
            </a:r>
          </a:p>
          <a:p>
            <a:pPr marL="171450" lvl="0" indent="-171450">
              <a:buFont typeface="Arial" pitchFamily="34" charset="0"/>
              <a:buChar char="•"/>
            </a:pPr>
            <a:r>
              <a:rPr lang="en-US" sz="1200" kern="1200" dirty="0" smtClean="0">
                <a:solidFill>
                  <a:schemeClr val="tx1"/>
                </a:solidFill>
                <a:effectLst/>
                <a:latin typeface="+mn-lt"/>
                <a:ea typeface="+mn-ea"/>
                <a:cs typeface="+mn-cs"/>
              </a:rPr>
              <a:t>The field teams have a need for </a:t>
            </a:r>
            <a:r>
              <a:rPr lang="en-US" sz="1200" b="1" kern="1200" dirty="0" smtClean="0">
                <a:solidFill>
                  <a:schemeClr val="tx1"/>
                </a:solidFill>
                <a:effectLst/>
                <a:latin typeface="+mn-lt"/>
                <a:ea typeface="+mn-ea"/>
                <a:cs typeface="+mn-cs"/>
              </a:rPr>
              <a:t>department and analytical intelligence</a:t>
            </a:r>
            <a:r>
              <a:rPr lang="en-US" sz="1200" kern="1200" dirty="0" smtClean="0">
                <a:solidFill>
                  <a:schemeClr val="tx1"/>
                </a:solidFill>
                <a:effectLst/>
                <a:latin typeface="+mn-lt"/>
                <a:ea typeface="+mn-ea"/>
                <a:cs typeface="+mn-cs"/>
              </a:rPr>
              <a:t>.  Most corporate tools don’t support either, so they do their own.</a:t>
            </a:r>
          </a:p>
          <a:p>
            <a:pPr marL="171450" lvl="0" indent="-171450">
              <a:buFont typeface="Arial" pitchFamily="34" charset="0"/>
              <a:buChar char="•"/>
            </a:pPr>
            <a:r>
              <a:rPr lang="en-US" sz="1200" kern="1200" dirty="0" smtClean="0">
                <a:solidFill>
                  <a:schemeClr val="tx1"/>
                </a:solidFill>
                <a:effectLst/>
                <a:latin typeface="+mn-lt"/>
                <a:ea typeface="+mn-ea"/>
                <a:cs typeface="+mn-cs"/>
              </a:rPr>
              <a:t>Field is good at departmental reporting, but </a:t>
            </a:r>
            <a:r>
              <a:rPr lang="en-US" sz="1200" b="1" kern="1200" dirty="0" smtClean="0">
                <a:solidFill>
                  <a:schemeClr val="tx1"/>
                </a:solidFill>
                <a:effectLst/>
                <a:latin typeface="+mn-lt"/>
                <a:ea typeface="+mn-ea"/>
                <a:cs typeface="+mn-cs"/>
              </a:rPr>
              <a:t>local solutions lack consistency</a:t>
            </a:r>
            <a:r>
              <a:rPr lang="en-US" sz="1200" kern="1200" dirty="0" smtClean="0">
                <a:solidFill>
                  <a:schemeClr val="tx1"/>
                </a:solidFill>
                <a:effectLst/>
                <a:latin typeface="+mn-lt"/>
                <a:ea typeface="+mn-ea"/>
                <a:cs typeface="+mn-cs"/>
              </a:rPr>
              <a:t> and therefore provide a fragmented view to field leadership</a:t>
            </a:r>
          </a:p>
          <a:p>
            <a:pPr marL="171450" lvl="0" indent="-171450">
              <a:buFont typeface="Arial" pitchFamily="34" charset="0"/>
              <a:buChar char="•"/>
            </a:pPr>
            <a:r>
              <a:rPr lang="en-US" sz="1200" b="1" kern="1200" dirty="0" smtClean="0">
                <a:solidFill>
                  <a:schemeClr val="tx1"/>
                </a:solidFill>
                <a:effectLst/>
                <a:latin typeface="+mn-lt"/>
                <a:ea typeface="+mn-ea"/>
                <a:cs typeface="+mn-cs"/>
              </a:rPr>
              <a:t>Redundancy in field solutions is high</a:t>
            </a:r>
            <a:r>
              <a:rPr lang="en-US" sz="1200" kern="1200" dirty="0" smtClean="0">
                <a:solidFill>
                  <a:schemeClr val="tx1"/>
                </a:solidFill>
                <a:effectLst/>
                <a:latin typeface="+mn-lt"/>
                <a:ea typeface="+mn-ea"/>
                <a:cs typeface="+mn-cs"/>
              </a:rPr>
              <a:t>, sourcing is an issue (limited corp tools)</a:t>
            </a:r>
          </a:p>
          <a:p>
            <a:pPr marL="171450" lvl="0" indent="-171450">
              <a:buFont typeface="Arial" pitchFamily="34" charset="0"/>
              <a:buChar char="•"/>
            </a:pPr>
            <a:r>
              <a:rPr lang="en-US" sz="1200" b="1" kern="1200" dirty="0" smtClean="0">
                <a:solidFill>
                  <a:schemeClr val="tx1"/>
                </a:solidFill>
                <a:effectLst/>
                <a:latin typeface="+mn-lt"/>
                <a:ea typeface="+mn-ea"/>
                <a:cs typeface="+mn-cs"/>
              </a:rPr>
              <a:t>Connections being made</a:t>
            </a:r>
            <a:r>
              <a:rPr lang="en-US" sz="1200" kern="1200" dirty="0" smtClean="0">
                <a:solidFill>
                  <a:schemeClr val="tx1"/>
                </a:solidFill>
                <a:effectLst/>
                <a:latin typeface="+mn-lt"/>
                <a:ea typeface="+mn-ea"/>
                <a:cs typeface="+mn-cs"/>
              </a:rPr>
              <a:t> with SMSG Finance, RoB, Operations….to be expanded to GMO, Corp. Finance and others</a:t>
            </a:r>
          </a:p>
          <a:p>
            <a:pPr marL="171450" lvl="0" indent="-171450">
              <a:buFont typeface="Arial" pitchFamily="34" charset="0"/>
              <a:buChar char="•"/>
            </a:pPr>
            <a:r>
              <a:rPr lang="en-US" sz="1200" b="1" kern="1200" dirty="0" smtClean="0">
                <a:solidFill>
                  <a:schemeClr val="tx1"/>
                </a:solidFill>
                <a:effectLst/>
                <a:latin typeface="+mn-lt"/>
                <a:ea typeface="+mn-ea"/>
                <a:cs typeface="+mn-cs"/>
              </a:rPr>
              <a:t>Need new IT approach </a:t>
            </a:r>
            <a:r>
              <a:rPr lang="en-US" sz="1200" kern="1200" dirty="0" smtClean="0">
                <a:solidFill>
                  <a:schemeClr val="tx1"/>
                </a:solidFill>
                <a:effectLst/>
                <a:latin typeface="+mn-lt"/>
                <a:ea typeface="+mn-ea"/>
                <a:cs typeface="+mn-cs"/>
              </a:rPr>
              <a:t>to enable the business going forward</a:t>
            </a:r>
          </a:p>
          <a:p>
            <a:pPr marL="0" indent="0">
              <a:buFont typeface="Arial" pitchFamily="34" charset="0"/>
              <a:buNone/>
            </a:pPr>
            <a:endParaRPr lang="en-US" sz="1400" b="1" dirty="0" smtClean="0">
              <a:solidFill>
                <a:srgbClr val="FFFFFF"/>
              </a:solidFill>
            </a:endParaRPr>
          </a:p>
          <a:p>
            <a:pPr marL="0" indent="0">
              <a:buFont typeface="Arial" pitchFamily="34" charset="0"/>
              <a:buNone/>
            </a:pPr>
            <a:endParaRPr lang="en-US" sz="1400" b="1" dirty="0" smtClean="0">
              <a:solidFill>
                <a:srgbClr val="FFFFFF"/>
              </a:solidFill>
            </a:endParaRPr>
          </a:p>
          <a:p>
            <a:pPr marL="0" indent="0">
              <a:buFont typeface="Arial" pitchFamily="34" charset="0"/>
              <a:buNone/>
            </a:pPr>
            <a:endParaRPr lang="en-US" sz="1400" b="1" dirty="0" smtClean="0">
              <a:solidFill>
                <a:srgbClr val="FFFFFF"/>
              </a:solidFill>
            </a:endParaRPr>
          </a:p>
          <a:p>
            <a:pPr marL="0" indent="0">
              <a:buFont typeface="Arial" pitchFamily="34" charset="0"/>
              <a:buNone/>
            </a:pPr>
            <a:r>
              <a:rPr lang="en-US" sz="1400" b="1" dirty="0" smtClean="0">
                <a:solidFill>
                  <a:srgbClr val="FFFFFF"/>
                </a:solidFill>
              </a:rPr>
              <a:t>Original Text from IA Findings from the Field work</a:t>
            </a:r>
          </a:p>
          <a:p>
            <a:pPr marL="285750" indent="-285750">
              <a:buFont typeface="Arial" pitchFamily="34" charset="0"/>
              <a:buChar char="•"/>
            </a:pPr>
            <a:endParaRPr lang="en-US" sz="1400" b="1" dirty="0" smtClean="0">
              <a:solidFill>
                <a:srgbClr val="FFFFFF"/>
              </a:solidFill>
            </a:endParaRPr>
          </a:p>
          <a:p>
            <a:pPr marL="285750" indent="-285750">
              <a:buFont typeface="Arial" pitchFamily="34" charset="0"/>
              <a:buChar char="•"/>
            </a:pPr>
            <a:r>
              <a:rPr lang="en-US" sz="1400" b="1" dirty="0" smtClean="0">
                <a:solidFill>
                  <a:srgbClr val="FFFFFF"/>
                </a:solidFill>
              </a:rPr>
              <a:t>Not applications -&gt; No IT assistance</a:t>
            </a:r>
            <a:endParaRPr lang="en-US" sz="1400" dirty="0" smtClean="0">
              <a:solidFill>
                <a:srgbClr val="FFFFFF"/>
              </a:solidFill>
            </a:endParaRPr>
          </a:p>
          <a:p>
            <a:pPr marL="265113"/>
            <a:r>
              <a:rPr lang="en-US" sz="1400" dirty="0" smtClean="0">
                <a:solidFill>
                  <a:srgbClr val="FFFFFF"/>
                </a:solidFill>
              </a:rPr>
              <a:t>Most sub solutions today do not fit the MSIT definition of application, which puts them under the radar of oversight and IT assistance, yet they deliver important functionality and shape user experience with data</a:t>
            </a:r>
          </a:p>
          <a:p>
            <a:endParaRPr lang="en-US" sz="1400" dirty="0" smtClean="0">
              <a:solidFill>
                <a:srgbClr val="FFFFFF"/>
              </a:solidFill>
            </a:endParaRPr>
          </a:p>
          <a:p>
            <a:pPr marL="285750" indent="-285750">
              <a:buFont typeface="Arial" pitchFamily="34" charset="0"/>
              <a:buChar char="•"/>
            </a:pPr>
            <a:r>
              <a:rPr lang="en-US" sz="1400" b="1" dirty="0" smtClean="0">
                <a:solidFill>
                  <a:srgbClr val="FFFFFF"/>
                </a:solidFill>
              </a:rPr>
              <a:t>No database -&gt; Limited Flexibility</a:t>
            </a:r>
          </a:p>
          <a:p>
            <a:pPr marL="265113"/>
            <a:r>
              <a:rPr lang="en-US" sz="1400" dirty="0" smtClean="0">
                <a:solidFill>
                  <a:srgbClr val="FFFFFF"/>
                </a:solidFill>
              </a:rPr>
              <a:t>Most of the sub solutions today do not have an underlying database, which limits the ability to deliver the functionality that users identify as gaps</a:t>
            </a:r>
          </a:p>
          <a:p>
            <a:pPr marL="285750" indent="-285750">
              <a:buFont typeface="Arial" pitchFamily="34" charset="0"/>
              <a:buChar char="•"/>
            </a:pPr>
            <a:endParaRPr lang="en-US" sz="1400" dirty="0" smtClean="0">
              <a:solidFill>
                <a:srgbClr val="FFFFFF"/>
              </a:solidFill>
            </a:endParaRPr>
          </a:p>
          <a:p>
            <a:pPr marL="285750" indent="-285750">
              <a:buFont typeface="Arial" pitchFamily="34" charset="0"/>
              <a:buChar char="•"/>
            </a:pPr>
            <a:r>
              <a:rPr lang="en-US" sz="1400" b="1" dirty="0" smtClean="0">
                <a:solidFill>
                  <a:srgbClr val="FFFFFF"/>
                </a:solidFill>
              </a:rPr>
              <a:t>No documentation -&gt; Limited Extensibility</a:t>
            </a:r>
            <a:endParaRPr lang="en-US" sz="1400" dirty="0" smtClean="0">
              <a:solidFill>
                <a:srgbClr val="FFFFFF"/>
              </a:solidFill>
            </a:endParaRPr>
          </a:p>
          <a:p>
            <a:pPr marL="265113"/>
            <a:r>
              <a:rPr lang="en-US" sz="1400" dirty="0" smtClean="0">
                <a:solidFill>
                  <a:srgbClr val="FFFFFF"/>
                </a:solidFill>
              </a:rPr>
              <a:t>Most of the sub solutions today do not have the necessary documentation to describe what they do, and enable future enhancements; tacit data not meeting MSIT standards</a:t>
            </a:r>
          </a:p>
          <a:p>
            <a:pPr marL="285750" indent="-285750">
              <a:buFont typeface="Arial" pitchFamily="34" charset="0"/>
              <a:buChar char="•"/>
            </a:pPr>
            <a:endParaRPr lang="en-US" sz="1400" dirty="0" smtClean="0">
              <a:solidFill>
                <a:srgbClr val="FFFFFF"/>
              </a:solidFill>
            </a:endParaRPr>
          </a:p>
          <a:p>
            <a:pPr marL="285750" indent="-285750">
              <a:buFont typeface="Arial" pitchFamily="34" charset="0"/>
              <a:buChar char="•"/>
            </a:pPr>
            <a:r>
              <a:rPr lang="en-US" sz="1400" b="1" dirty="0" smtClean="0">
                <a:solidFill>
                  <a:srgbClr val="FFFFFF"/>
                </a:solidFill>
              </a:rPr>
              <a:t>Issues with data sourcing -&gt; Lower data integrity and consistency</a:t>
            </a:r>
            <a:endParaRPr lang="en-US" sz="1400" dirty="0" smtClean="0">
              <a:solidFill>
                <a:srgbClr val="FFFFFF"/>
              </a:solidFill>
            </a:endParaRPr>
          </a:p>
          <a:p>
            <a:pPr marL="265113"/>
            <a:r>
              <a:rPr lang="en-US" sz="1400" dirty="0" smtClean="0">
                <a:solidFill>
                  <a:srgbClr val="FFFFFF"/>
                </a:solidFill>
              </a:rPr>
              <a:t>Many solutions today use data sources that contain derived data (not from the master source) and making decisions on their own, thus possibly incurring a risk with the integrity of the data they deliver; for sure there is a consistency issue with this approach for the One Truth across the subs</a:t>
            </a:r>
          </a:p>
          <a:p>
            <a:pPr marL="285750" indent="-285750">
              <a:buFont typeface="Arial" pitchFamily="34" charset="0"/>
              <a:buChar char="•"/>
            </a:pPr>
            <a:endParaRPr lang="en-US" sz="1400" dirty="0" smtClean="0">
              <a:solidFill>
                <a:srgbClr val="FFFFFF"/>
              </a:solidFill>
            </a:endParaRPr>
          </a:p>
          <a:p>
            <a:pPr marL="285750" indent="-285750">
              <a:buFont typeface="Arial" pitchFamily="34" charset="0"/>
              <a:buChar char="•"/>
            </a:pPr>
            <a:r>
              <a:rPr lang="en-US" sz="1400" b="1" dirty="0" smtClean="0">
                <a:solidFill>
                  <a:srgbClr val="FFFFFF"/>
                </a:solidFill>
              </a:rPr>
              <a:t>Redundant data flows -&gt; Higher TCO</a:t>
            </a:r>
          </a:p>
          <a:p>
            <a:pPr marL="265113"/>
            <a:r>
              <a:rPr lang="en-US" sz="1400" dirty="0" smtClean="0">
                <a:solidFill>
                  <a:srgbClr val="FFFFFF"/>
                </a:solidFill>
              </a:rPr>
              <a:t>Core data sources and data sets get redundantly acquired and managed, e.g. MS-Sales revenue is handled 16 times, when in fact it can be acquired for the Field once and used many times</a:t>
            </a:r>
          </a:p>
          <a:p>
            <a:pPr marL="285750" indent="-285750">
              <a:buFont typeface="Arial" pitchFamily="34" charset="0"/>
              <a:buChar char="•"/>
            </a:pPr>
            <a:endParaRPr lang="en-US" sz="1400" dirty="0" smtClean="0">
              <a:solidFill>
                <a:srgbClr val="FFFFFF"/>
              </a:solidFill>
            </a:endParaRPr>
          </a:p>
          <a:p>
            <a:pPr marL="625475" lvl="1" indent="-263525">
              <a:buFont typeface="Wingdings" pitchFamily="2" charset="2"/>
              <a:buChar char="Ø"/>
            </a:pPr>
            <a:r>
              <a:rPr lang="en-US" sz="1300" dirty="0" smtClean="0">
                <a:solidFill>
                  <a:srgbClr val="FFFFFF"/>
                </a:solidFill>
              </a:rPr>
              <a:t>Out of 54 data flows, 34 are redundant </a:t>
            </a:r>
          </a:p>
          <a:p>
            <a:pPr marL="625475" lvl="1" indent="-263525">
              <a:buFont typeface="Wingdings" pitchFamily="2" charset="2"/>
              <a:buChar char="Ø"/>
            </a:pPr>
            <a:r>
              <a:rPr lang="en-GB" sz="1300" dirty="0" smtClean="0">
                <a:solidFill>
                  <a:srgbClr val="FFFFFF"/>
                </a:solidFill>
              </a:rPr>
              <a:t>Field Performance Management effort to streamline the Field Subsidiary Scorecard data landscape by at least 80%</a:t>
            </a:r>
          </a:p>
          <a:p>
            <a:pPr marL="1082675" lvl="2" indent="-263525">
              <a:buFont typeface="Wingdings" pitchFamily="2" charset="2"/>
              <a:buChar char="Ø"/>
            </a:pPr>
            <a:r>
              <a:rPr lang="en-GB" sz="1300" dirty="0" smtClean="0">
                <a:solidFill>
                  <a:srgbClr val="FFFFFF"/>
                </a:solidFill>
              </a:rPr>
              <a:t>Data Simplification thru centralized data acquisition by at least 63%</a:t>
            </a:r>
          </a:p>
          <a:p>
            <a:pPr marL="1082675" lvl="2" indent="-263525">
              <a:buFont typeface="Wingdings" pitchFamily="2" charset="2"/>
              <a:buChar char="Ø"/>
            </a:pPr>
            <a:r>
              <a:rPr lang="en-GB" sz="1300" dirty="0" smtClean="0">
                <a:solidFill>
                  <a:srgbClr val="FFFFFF"/>
                </a:solidFill>
              </a:rPr>
              <a:t>Data Simplification thru certified sourcing of derived data (e.g. EAF, Toulouse, etc.) – expect additional 17% </a:t>
            </a:r>
          </a:p>
          <a:p>
            <a:pPr marL="625475" lvl="1" indent="-263525">
              <a:buFont typeface="Wingdings" pitchFamily="2" charset="2"/>
              <a:buChar char="Ø"/>
            </a:pPr>
            <a:r>
              <a:rPr lang="en-GB" sz="1300" dirty="0" smtClean="0">
                <a:solidFill>
                  <a:srgbClr val="FFFFFF"/>
                </a:solidFill>
              </a:rPr>
              <a:t>Additional benefits include higher information integrity, consistency, agility and improved user experience.</a:t>
            </a:r>
            <a:endParaRPr lang="en-US" sz="1600" dirty="0" smtClean="0">
              <a:solidFill>
                <a:srgbClr val="FFFFFF"/>
              </a:solidFill>
            </a:endParaRPr>
          </a:p>
          <a:p>
            <a:endParaRPr lang="en-US" dirty="0" smtClean="0"/>
          </a:p>
          <a:p>
            <a:endParaRPr lang="en-US" dirty="0" smtClean="0"/>
          </a:p>
          <a:p>
            <a:endParaRPr lang="en-US" dirty="0" smtClean="0"/>
          </a:p>
          <a:p>
            <a:r>
              <a:rPr lang="en-US" dirty="0" smtClean="0"/>
              <a:t>This information was</a:t>
            </a:r>
            <a:r>
              <a:rPr lang="en-US" baseline="0" dirty="0" smtClean="0"/>
              <a:t> generated by the Field team and presented to the LT this past week regarding the challenges in getting Country managers and the Field data to run their businesses.  Our strategy would solve these issues in the following ways:</a:t>
            </a:r>
          </a:p>
          <a:p>
            <a:endParaRPr lang="en-US" baseline="0" dirty="0" smtClean="0"/>
          </a:p>
          <a:p>
            <a:r>
              <a:rPr lang="en-US" baseline="0" dirty="0" smtClean="0"/>
              <a:t>No IT assistance – with the creation of a Managed Self Service environment, the subs could generate and share information with each other.  Once there is momentum and commonality built in to the questions their answering with the Managed Self Service environment, a solution could be productionalized based on priority and overall strategy</a:t>
            </a:r>
          </a:p>
          <a:p>
            <a:endParaRPr lang="en-US" baseline="0" dirty="0" smtClean="0"/>
          </a:p>
          <a:p>
            <a:r>
              <a:rPr lang="en-US" baseline="0" dirty="0" smtClean="0"/>
              <a:t>Managed Self Service platform solves the following challenges:</a:t>
            </a:r>
          </a:p>
          <a:p>
            <a:pPr marL="171450" indent="-171450">
              <a:buFont typeface="Arial" pitchFamily="34" charset="0"/>
              <a:buChar char="•"/>
            </a:pPr>
            <a:r>
              <a:rPr lang="en-US" dirty="0" smtClean="0"/>
              <a:t>Not applications -&gt; No IT assistance</a:t>
            </a:r>
            <a:r>
              <a:rPr lang="en-US" baseline="0" dirty="0" smtClean="0"/>
              <a:t> – Platform will provide users with an ecosystem where they do not need to wait for IT to build something for them individually</a:t>
            </a:r>
            <a:endParaRPr lang="en-US" dirty="0" smtClean="0"/>
          </a:p>
          <a:p>
            <a:pPr marL="171450" indent="-171450">
              <a:buFont typeface="Arial" pitchFamily="34" charset="0"/>
              <a:buChar char="•"/>
            </a:pPr>
            <a:r>
              <a:rPr lang="en-US" dirty="0" smtClean="0"/>
              <a:t>No database -&gt; Limited Flexibility </a:t>
            </a:r>
            <a:r>
              <a:rPr lang="en-US" baseline="0" dirty="0" smtClean="0"/>
              <a:t>– Platform will be built and maintained by MSIT therefore, all departments do not have to acquire, build and manage their own ecosystems</a:t>
            </a:r>
            <a:r>
              <a:rPr lang="en-US" dirty="0" smtClean="0"/>
              <a:t> </a:t>
            </a:r>
          </a:p>
          <a:p>
            <a:pPr marL="171450" indent="-171450">
              <a:buFont typeface="Arial" pitchFamily="34" charset="0"/>
              <a:buChar char="•"/>
            </a:pPr>
            <a:r>
              <a:rPr lang="en-US" dirty="0" smtClean="0"/>
              <a:t>Issues with data sourcing -&gt; Lower data integrity and consistency</a:t>
            </a:r>
            <a:r>
              <a:rPr lang="en-US" baseline="0" dirty="0" smtClean="0"/>
              <a:t> – Platform will provide data closer to the source</a:t>
            </a:r>
          </a:p>
          <a:p>
            <a:pPr marL="171450" indent="-171450">
              <a:buFont typeface="Arial" pitchFamily="34" charset="0"/>
              <a:buChar char="•"/>
            </a:pPr>
            <a:r>
              <a:rPr lang="en-US" baseline="0" dirty="0" smtClean="0"/>
              <a:t>Redundant data flows -&gt; Higher TCO – Managed Self Service and prioritized implementations slow and ultimately stop the creation of redundant tools to answer the same questions</a:t>
            </a: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r>
              <a:rPr lang="en-US" dirty="0" smtClean="0"/>
              <a:t>BI</a:t>
            </a:r>
            <a:r>
              <a:rPr lang="en-US" baseline="0" dirty="0" smtClean="0"/>
              <a:t> Governance and Data Stewardship driven by the business with IT participating and coordinating solves the following challenges:</a:t>
            </a:r>
            <a:endParaRPr lang="en-US" dirty="0" smtClean="0"/>
          </a:p>
          <a:p>
            <a:pPr marL="171450" indent="-171450">
              <a:buFont typeface="Arial" pitchFamily="34" charset="0"/>
              <a:buChar char="•"/>
            </a:pPr>
            <a:r>
              <a:rPr lang="en-US" dirty="0" smtClean="0"/>
              <a:t>No documentation -&gt; Limited Extensibility – Providing</a:t>
            </a:r>
            <a:r>
              <a:rPr lang="en-US" baseline="0" dirty="0" smtClean="0"/>
              <a:t> guidance, methods and tools enable the growth of common business definitions from data owners that are shared and exploited by many business units. This is a DNA shift that needs to occur and recognize that one of the most important assets Microsoft owns is it’s data, which helps shape the business strategy and drive timely decisions once generated, adopted and maintained at a corporate, segment and field level.  This is not a small undertaking, which requires sponsorship, authority and buy in to be successful.</a:t>
            </a:r>
          </a:p>
          <a:p>
            <a:pPr marL="171450" indent="-171450">
              <a:buFont typeface="Arial" pitchFamily="34" charset="0"/>
              <a:buChar char="•"/>
            </a:pPr>
            <a:r>
              <a:rPr lang="en-US" baseline="0" dirty="0" smtClean="0"/>
              <a:t>Redundant data flows -&gt; Higher TCO – data stewardship helps drive common understanding of the business definitions that flow through to IT as metadata once solutions are productionalized</a:t>
            </a:r>
          </a:p>
          <a:p>
            <a:pPr marL="171450" indent="-171450">
              <a:buFont typeface="Arial" pitchFamily="34" charset="0"/>
              <a:buChar char="•"/>
            </a:pPr>
            <a:endParaRPr lang="en-US" baseline="0"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4DEA0BC-F37D-4D88-A7D4-9AEC13F5BF4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5885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7</a:t>
            </a:fld>
            <a:endParaRPr lang="en-US"/>
          </a:p>
        </p:txBody>
      </p:sp>
    </p:spTree>
    <p:extLst>
      <p:ext uri="{BB962C8B-B14F-4D97-AF65-F5344CB8AC3E}">
        <p14:creationId xmlns:p14="http://schemas.microsoft.com/office/powerpoint/2010/main" val="371689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5838">
              <a:lnSpc>
                <a:spcPct val="100000"/>
              </a:lnSpc>
              <a:spcAft>
                <a:spcPts val="0"/>
              </a:spcAft>
              <a:defRPr/>
            </a:pPr>
            <a:r>
              <a:rPr lang="en-US" baseline="0" dirty="0" smtClean="0"/>
              <a:t>There is a sea change coming to the world of data. The growing demands of end users (</a:t>
            </a:r>
            <a:r>
              <a:rPr lang="en-US" b="1" baseline="0" dirty="0" err="1" smtClean="0"/>
              <a:t>Consumerization</a:t>
            </a:r>
            <a:r>
              <a:rPr lang="en-US" b="1" baseline="0" dirty="0" smtClean="0"/>
              <a:t> of IT</a:t>
            </a:r>
            <a:r>
              <a:rPr lang="en-US" baseline="0" dirty="0" smtClean="0"/>
              <a:t>) and availability of new types of data (</a:t>
            </a:r>
            <a:r>
              <a:rPr lang="en-US" b="1" baseline="0" dirty="0" smtClean="0"/>
              <a:t>Data explosion</a:t>
            </a:r>
            <a:r>
              <a:rPr lang="en-US" baseline="0" dirty="0" smtClean="0"/>
              <a:t>) is causing a widening gap between our ability to store vast amounts of data and our ability to get meaningful insight and drive decision making based on the data. </a:t>
            </a:r>
          </a:p>
          <a:p>
            <a:endParaRPr lang="en-US" baseline="0" dirty="0" smtClean="0"/>
          </a:p>
          <a:p>
            <a:pPr marL="167970" indent="-167970">
              <a:buFont typeface="Arial" pitchFamily="34" charset="0"/>
              <a:buChar char="•"/>
            </a:pPr>
            <a:r>
              <a:rPr lang="en-US" baseline="0" dirty="0" smtClean="0"/>
              <a:t>The way we work and our expectations on how we work are changing (</a:t>
            </a:r>
            <a:r>
              <a:rPr lang="en-US" b="1" baseline="0" dirty="0" err="1" smtClean="0"/>
              <a:t>Consumerzation</a:t>
            </a:r>
            <a:r>
              <a:rPr lang="en-US" b="1" baseline="0" dirty="0" smtClean="0"/>
              <a:t> of IT</a:t>
            </a:r>
            <a:r>
              <a:rPr lang="en-US" baseline="0" dirty="0" smtClean="0"/>
              <a:t>)</a:t>
            </a:r>
          </a:p>
          <a:p>
            <a:pPr marL="399706" lvl="1" indent="-167970" defTabSz="895838">
              <a:lnSpc>
                <a:spcPct val="100000"/>
              </a:lnSpc>
              <a:spcAft>
                <a:spcPts val="0"/>
              </a:spcAft>
              <a:defRPr/>
            </a:pPr>
            <a:r>
              <a:rPr lang="en-US" baseline="0" dirty="0" smtClean="0"/>
              <a:t>End users expect the same types of immersive user experiences through their business and productivity applications at work as they are used to getting at home</a:t>
            </a:r>
          </a:p>
          <a:p>
            <a:pPr marL="399706" lvl="1" indent="-167970"/>
            <a:r>
              <a:rPr lang="en-US" baseline="0" dirty="0" smtClean="0"/>
              <a:t>Today, U.S. adults use an average of 4.3 connected devices every day</a:t>
            </a:r>
          </a:p>
          <a:p>
            <a:pPr marL="399706" lvl="1" indent="-167970"/>
            <a:r>
              <a:rPr lang="en-US" baseline="0" dirty="0" smtClean="0"/>
              <a:t>And the with social media now mainstream, 27% of companies incorporate social media feedback and input into product/service enhancements</a:t>
            </a:r>
          </a:p>
          <a:p>
            <a:pPr marL="167970" indent="-167970">
              <a:buFont typeface="Arial" pitchFamily="34" charset="0"/>
              <a:buChar char="•"/>
            </a:pPr>
            <a:endParaRPr lang="en-US" dirty="0" smtClean="0"/>
          </a:p>
          <a:p>
            <a:pPr marL="167970" indent="-167970">
              <a:buFont typeface="Arial" pitchFamily="34" charset="0"/>
              <a:buChar char="•"/>
            </a:pPr>
            <a:r>
              <a:rPr lang="en-US" dirty="0" smtClean="0"/>
              <a:t>Data growth continues to accelerate</a:t>
            </a:r>
            <a:r>
              <a:rPr lang="en-US" baseline="0" dirty="0" smtClean="0"/>
              <a:t> at an astonishing rate (</a:t>
            </a:r>
            <a:r>
              <a:rPr lang="en-US" b="1" baseline="0" dirty="0" smtClean="0"/>
              <a:t>Data Explosion</a:t>
            </a:r>
            <a:r>
              <a:rPr lang="en-US" baseline="0" dirty="0" smtClean="0"/>
              <a:t>)</a:t>
            </a:r>
          </a:p>
          <a:p>
            <a:pPr marL="399706" lvl="1" indent="-167970"/>
            <a:r>
              <a:rPr lang="en-US" baseline="0" dirty="0" smtClean="0"/>
              <a:t>According to IDC, the total amount of digital information in the world has been growing at 60% CAGR, roughly increasing 10x every 5 years</a:t>
            </a:r>
          </a:p>
          <a:p>
            <a:pPr marL="399706" lvl="1" indent="-167970"/>
            <a:r>
              <a:rPr lang="en-US" baseline="0" dirty="0" smtClean="0"/>
              <a:t>85% of this new data is coming from new data types e.g. sensors, RFIDs, </a:t>
            </a:r>
            <a:r>
              <a:rPr lang="en-US" baseline="0" dirty="0" err="1" smtClean="0"/>
              <a:t>WebLogs</a:t>
            </a:r>
            <a:r>
              <a:rPr lang="en-US" baseline="0" dirty="0" smtClean="0"/>
              <a:t> etc.</a:t>
            </a:r>
          </a:p>
          <a:p>
            <a:pPr marL="399706" lvl="1" indent="-167970"/>
            <a:r>
              <a:rPr lang="en-US" baseline="0" dirty="0" smtClean="0"/>
              <a:t>This data explosion, combined with the fact that the cost of storage has practically gone to zero has landed us in a world where we have the ability to store all this data without having to know what we need the data for</a:t>
            </a:r>
          </a:p>
          <a:p>
            <a:endParaRPr lang="en-US" dirty="0" smtClean="0"/>
          </a:p>
          <a:p>
            <a:pPr defTabSz="895838">
              <a:lnSpc>
                <a:spcPct val="100000"/>
              </a:lnSpc>
              <a:spcAft>
                <a:spcPts val="0"/>
              </a:spcAft>
              <a:defRPr/>
            </a:pPr>
            <a:r>
              <a:rPr lang="en-US" baseline="0" dirty="0" smtClean="0"/>
              <a:t>This creates both a </a:t>
            </a:r>
            <a:r>
              <a:rPr lang="en-US" b="1" baseline="0" dirty="0" smtClean="0"/>
              <a:t>challenge for IT </a:t>
            </a:r>
            <a:r>
              <a:rPr lang="en-US" baseline="0" dirty="0" smtClean="0"/>
              <a:t>(on how to store, scale, manage and govern this data) and huge </a:t>
            </a:r>
            <a:r>
              <a:rPr lang="en-US" b="1" baseline="0" dirty="0" smtClean="0"/>
              <a:t>opportunity for Businesses </a:t>
            </a:r>
            <a:r>
              <a:rPr lang="en-US" baseline="0" dirty="0" smtClean="0"/>
              <a:t>to get insight from this data and differentiate themselves from the competition.</a:t>
            </a:r>
          </a:p>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6391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SharePoint – BI, Enterprise Search, Enterprise Content Management, Collaboration</a:t>
            </a:r>
          </a:p>
          <a:p>
            <a:endParaRPr lang="en-US" smtClean="0"/>
          </a:p>
          <a:p>
            <a:endParaRPr lang="en-US" smtClean="0"/>
          </a:p>
          <a:p>
            <a:r>
              <a:rPr lang="en-US" smtClean="0"/>
              <a:t>Transform - ETL</a:t>
            </a:r>
          </a:p>
          <a:p>
            <a:r>
              <a:rPr lang="en-US" smtClean="0"/>
              <a:t>Clean – Data Quality, Augmentation</a:t>
            </a:r>
          </a:p>
          <a:p>
            <a:r>
              <a:rPr lang="en-US" smtClean="0"/>
              <a:t>Discover – Search, Meta-data, Classification, Information Catalog</a:t>
            </a:r>
          </a:p>
          <a:p>
            <a:r>
              <a:rPr lang="en-US" smtClean="0"/>
              <a:t>Infer – Recommendation Engines, Machine Learning</a:t>
            </a:r>
          </a:p>
          <a:p>
            <a:r>
              <a:rPr lang="en-US" smtClean="0"/>
              <a:t>Share – Publish, Collaborate</a:t>
            </a:r>
          </a:p>
          <a:p>
            <a:r>
              <a:rPr lang="en-US" smtClean="0"/>
              <a:t>Govern – Lineage &amp; Impact Analysis, Master Data Management</a:t>
            </a:r>
          </a:p>
          <a:p>
            <a:endParaRPr lang="en-US" smtClean="0"/>
          </a:p>
          <a:p>
            <a:r>
              <a:rPr lang="en-US" smtClean="0"/>
              <a:t>Marketplace – Private, Public, Bing Data, 3</a:t>
            </a:r>
            <a:r>
              <a:rPr lang="en-US" baseline="30000" smtClean="0"/>
              <a:t>rd</a:t>
            </a:r>
            <a:r>
              <a:rPr lang="en-US" smtClean="0"/>
              <a:t> Party Data Sources, Models, Algorithms, APIs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00"/>
                </a:solidFill>
                <a:latin typeface="Gill Sans"/>
                <a:ea typeface="ヒラギノ角ゴ ProN W3"/>
                <a:cs typeface="ヒラギノ角ゴ ProN W3"/>
                <a:sym typeface="Gill Sans"/>
              </a:defRPr>
            </a:lvl1pPr>
            <a:lvl2pPr marL="742950" indent="-285750" eaLnBrk="0" hangingPunct="0">
              <a:defRPr sz="1200">
                <a:solidFill>
                  <a:srgbClr val="000000"/>
                </a:solidFill>
                <a:latin typeface="Gill Sans"/>
                <a:ea typeface="ヒラギノ角ゴ ProN W3"/>
                <a:cs typeface="ヒラギノ角ゴ ProN W3"/>
                <a:sym typeface="Gill Sans"/>
              </a:defRPr>
            </a:lvl2pPr>
            <a:lvl3pPr marL="1143000" indent="-228600" eaLnBrk="0" hangingPunct="0">
              <a:defRPr sz="1200">
                <a:solidFill>
                  <a:srgbClr val="000000"/>
                </a:solidFill>
                <a:latin typeface="Gill Sans"/>
                <a:ea typeface="ヒラギノ角ゴ ProN W3"/>
                <a:cs typeface="ヒラギノ角ゴ ProN W3"/>
                <a:sym typeface="Gill Sans"/>
              </a:defRPr>
            </a:lvl3pPr>
            <a:lvl4pPr marL="1600200" indent="-228600" eaLnBrk="0" hangingPunct="0">
              <a:defRPr sz="1200">
                <a:solidFill>
                  <a:srgbClr val="000000"/>
                </a:solidFill>
                <a:latin typeface="Gill Sans"/>
                <a:ea typeface="ヒラギノ角ゴ ProN W3"/>
                <a:cs typeface="ヒラギノ角ゴ ProN W3"/>
                <a:sym typeface="Gill Sans"/>
              </a:defRPr>
            </a:lvl4pPr>
            <a:lvl5pPr marL="2057400" indent="-228600" eaLnBrk="0" hangingPunct="0">
              <a:defRPr sz="1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1200">
                <a:solidFill>
                  <a:srgbClr val="000000"/>
                </a:solidFill>
                <a:latin typeface="Gill Sans"/>
                <a:ea typeface="ヒラギノ角ゴ ProN W3"/>
                <a:cs typeface="ヒラギノ角ゴ ProN W3"/>
                <a:sym typeface="Gill Sans"/>
              </a:defRPr>
            </a:lvl9pPr>
          </a:lstStyle>
          <a:p>
            <a:pPr eaLnBrk="1" hangingPunct="1"/>
            <a:fld id="{4FF1D43B-FF5E-41B0-AA3F-7676328EA4C0}" type="slidenum">
              <a:rPr lang="en-US" smtClean="0"/>
              <a:pPr eaLnBrk="1" hangingPunct="1"/>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Blue - Use for Cloud on Your Terms specific content</a:t>
            </a:r>
          </a:p>
        </p:txBody>
      </p:sp>
      <p:sp>
        <p:nvSpPr>
          <p:cNvPr id="4" name="Slide Number Placeholder 3"/>
          <p:cNvSpPr>
            <a:spLocks noGrp="1"/>
          </p:cNvSpPr>
          <p:nvPr>
            <p:ph type="sldNum" sz="quarter" idx="10"/>
          </p:nvPr>
        </p:nvSpPr>
        <p:spPr/>
        <p:txBody>
          <a:bodyPr/>
          <a:lstStyle/>
          <a:p>
            <a:fld id="{89D5A5AB-9D22-4354-8089-2AE811D4E282}" type="slidenum">
              <a:rPr lang="en-US" smtClean="0"/>
              <a:t>14</a:t>
            </a:fld>
            <a:endParaRPr lang="en-US"/>
          </a:p>
        </p:txBody>
      </p:sp>
    </p:spTree>
    <p:extLst>
      <p:ext uri="{BB962C8B-B14F-4D97-AF65-F5344CB8AC3E}">
        <p14:creationId xmlns:p14="http://schemas.microsoft.com/office/powerpoint/2010/main" val="3716898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6" y="0"/>
            <a:ext cx="9130473" cy="5143500"/>
          </a:xfrm>
          <a:prstGeom prst="rect">
            <a:avLst/>
          </a:prstGeom>
        </p:spPr>
      </p:pic>
      <p:sp>
        <p:nvSpPr>
          <p:cNvPr id="2" name="Title 1"/>
          <p:cNvSpPr>
            <a:spLocks noGrp="1"/>
          </p:cNvSpPr>
          <p:nvPr>
            <p:ph type="ctrTitle"/>
          </p:nvPr>
        </p:nvSpPr>
        <p:spPr>
          <a:xfrm>
            <a:off x="427853" y="857251"/>
            <a:ext cx="7772400" cy="85725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29876" y="1706784"/>
            <a:ext cx="7029632" cy="579223"/>
          </a:xfrm>
        </p:spPr>
        <p:txBody>
          <a:bodyPr>
            <a:normAutofit/>
          </a:bodyPr>
          <a:lstStyle>
            <a:lvl1pPr marL="0" indent="0" algn="l">
              <a:buNone/>
              <a:defRPr sz="24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D11B7F-607C-4FBF-9413-91FE92B9A92D}"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
        <p:nvSpPr>
          <p:cNvPr id="9" name="Rectangle 7"/>
          <p:cNvSpPr>
            <a:spLocks/>
          </p:cNvSpPr>
          <p:nvPr userDrawn="1"/>
        </p:nvSpPr>
        <p:spPr bwMode="auto">
          <a:xfrm>
            <a:off x="468316" y="2499124"/>
            <a:ext cx="41751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gn="l">
              <a:lnSpc>
                <a:spcPct val="90000"/>
              </a:lnSpc>
            </a:pPr>
            <a:r>
              <a:rPr lang="en-US" sz="800" dirty="0">
                <a:solidFill>
                  <a:srgbClr val="595959"/>
                </a:solidFill>
                <a:latin typeface="+mn-lt"/>
              </a:rPr>
              <a:t>This document has been prepared for limited distribution within </a:t>
            </a:r>
            <a:r>
              <a:rPr lang="en-US" sz="800" dirty="0" smtClean="0">
                <a:solidFill>
                  <a:srgbClr val="595959"/>
                </a:solidFill>
                <a:latin typeface="+mn-lt"/>
              </a:rPr>
              <a:t>Microsoft.</a:t>
            </a:r>
            <a:r>
              <a:rPr lang="en-US" sz="800" baseline="0" dirty="0" smtClean="0">
                <a:solidFill>
                  <a:srgbClr val="595959"/>
                </a:solidFill>
                <a:latin typeface="+mn-lt"/>
              </a:rPr>
              <a:t> </a:t>
            </a:r>
            <a:r>
              <a:rPr lang="en-US" sz="800" dirty="0" smtClean="0">
                <a:solidFill>
                  <a:srgbClr val="595959"/>
                </a:solidFill>
                <a:latin typeface="+mn-lt"/>
              </a:rPr>
              <a:t>This </a:t>
            </a:r>
            <a:r>
              <a:rPr lang="en-US" sz="800" dirty="0">
                <a:solidFill>
                  <a:srgbClr val="595959"/>
                </a:solidFill>
                <a:latin typeface="+mn-lt"/>
              </a:rPr>
              <a:t>document contains materials and information that Microsoft considers confidential, </a:t>
            </a:r>
            <a:r>
              <a:rPr lang="en-US" sz="800" dirty="0" smtClean="0">
                <a:solidFill>
                  <a:srgbClr val="595959"/>
                </a:solidFill>
                <a:latin typeface="+mn-lt"/>
              </a:rPr>
              <a:t>proprietary, </a:t>
            </a:r>
            <a:r>
              <a:rPr lang="en-US" sz="800" dirty="0">
                <a:solidFill>
                  <a:srgbClr val="595959"/>
                </a:solidFill>
                <a:latin typeface="+mn-lt"/>
              </a:rPr>
              <a:t>and significant for the protection of its business. </a:t>
            </a:r>
            <a:r>
              <a:rPr lang="en-US" sz="800" kern="1200" dirty="0" smtClean="0">
                <a:solidFill>
                  <a:schemeClr val="tx1"/>
                </a:solidFill>
                <a:effectLst/>
                <a:latin typeface="+mn-lt"/>
                <a:ea typeface="+mn-ea"/>
                <a:cs typeface="+mn-cs"/>
              </a:rPr>
              <a:t>The distribution of this document is limited to those solely involved with the program described within.</a:t>
            </a:r>
            <a:endParaRPr lang="en-US" sz="800" dirty="0">
              <a:solidFill>
                <a:srgbClr val="595959"/>
              </a:solidFill>
              <a:latin typeface="+mn-lt"/>
              <a:ea typeface="MS PGothic" pitchFamily="34" charset="-128"/>
              <a:sym typeface="Segoe" charset="0"/>
            </a:endParaRPr>
          </a:p>
        </p:txBody>
      </p:sp>
      <p:sp>
        <p:nvSpPr>
          <p:cNvPr id="10" name="TextBox 9"/>
          <p:cNvSpPr txBox="1">
            <a:spLocks noChangeArrowheads="1"/>
          </p:cNvSpPr>
          <p:nvPr userDrawn="1"/>
        </p:nvSpPr>
        <p:spPr bwMode="auto">
          <a:xfrm>
            <a:off x="539761" y="4177487"/>
            <a:ext cx="23054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a:solidFill>
                  <a:srgbClr val="BFBFBF"/>
                </a:solidFill>
                <a:latin typeface="Arial" pitchFamily="34" charset="0"/>
                <a:cs typeface="Times New Roman" pitchFamily="18" charset="0"/>
              </a:rPr>
              <a:t>Confidential and Proprietary © </a:t>
            </a:r>
            <a:r>
              <a:rPr lang="en-US" sz="800" dirty="0" smtClean="0">
                <a:solidFill>
                  <a:srgbClr val="BFBFBF"/>
                </a:solidFill>
                <a:latin typeface="Arial" pitchFamily="34" charset="0"/>
                <a:cs typeface="Times New Roman" pitchFamily="18" charset="0"/>
              </a:rPr>
              <a:t>2011 </a:t>
            </a:r>
            <a:r>
              <a:rPr lang="en-US" sz="800" dirty="0">
                <a:solidFill>
                  <a:srgbClr val="BFBFBF"/>
                </a:solidFill>
                <a:latin typeface="Arial" pitchFamily="34" charset="0"/>
                <a:cs typeface="Times New Roman" pitchFamily="18" charset="0"/>
              </a:rPr>
              <a:t>Microsoft</a:t>
            </a:r>
          </a:p>
          <a:p>
            <a:pPr algn="l" eaLnBrk="1" hangingPunct="1"/>
            <a:r>
              <a:rPr lang="en-US" sz="800" dirty="0">
                <a:solidFill>
                  <a:srgbClr val="BFBFBF"/>
                </a:solidFill>
                <a:latin typeface="Arial" pitchFamily="34" charset="0"/>
                <a:ea typeface="Cambria" pitchFamily="18" charset="0"/>
                <a:cs typeface="Times New Roman" pitchFamily="18" charset="0"/>
              </a:rPr>
              <a:t>Last Updated: </a:t>
            </a:r>
            <a:fld id="{AD4E979C-9C54-42F0-B9E0-2724E2F47EF2}" type="datetime2">
              <a:rPr lang="en-US" sz="800">
                <a:solidFill>
                  <a:srgbClr val="BFBFBF"/>
                </a:solidFill>
                <a:latin typeface="Arial" pitchFamily="34" charset="0"/>
                <a:ea typeface="Cambria" pitchFamily="18" charset="0"/>
                <a:cs typeface="Times New Roman" pitchFamily="18" charset="0"/>
              </a:rPr>
              <a:pPr algn="l" eaLnBrk="1" hangingPunct="1"/>
              <a:t>Friday, February 24, 2012</a:t>
            </a:fld>
            <a:endParaRPr lang="en-US" sz="800" dirty="0">
              <a:solidFill>
                <a:srgbClr val="BFBFBF"/>
              </a:solidFill>
              <a:cs typeface="Arial"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257" y="3635665"/>
            <a:ext cx="1643235" cy="417512"/>
          </a:xfrm>
          <a:prstGeom prst="rect">
            <a:avLst/>
          </a:prstGeom>
        </p:spPr>
      </p:pic>
    </p:spTree>
    <p:extLst>
      <p:ext uri="{BB962C8B-B14F-4D97-AF65-F5344CB8AC3E}">
        <p14:creationId xmlns:p14="http://schemas.microsoft.com/office/powerpoint/2010/main" val="2688961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Date Placeholder 1"/>
          <p:cNvSpPr>
            <a:spLocks noGrp="1"/>
          </p:cNvSpPr>
          <p:nvPr>
            <p:ph type="dt" sz="half" idx="10"/>
          </p:nvPr>
        </p:nvSpPr>
        <p:spPr/>
        <p:txBody>
          <a:bodyPr/>
          <a:lstStyle/>
          <a:p>
            <a:fld id="{8D95300B-775F-4421-8F97-2BFEC15D1DAD}" type="datetime1">
              <a:rPr lang="en-US" smtClean="0"/>
              <a:t>2/24/2012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a:t>
            </a:fld>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13905" y="2266950"/>
            <a:ext cx="1716215" cy="28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256022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8"/>
            <a:ext cx="8363938" cy="5609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2"/>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328351" y="4879615"/>
            <a:ext cx="347047" cy="207759"/>
          </a:xfrm>
          <a:prstGeom prst="rect">
            <a:avLst/>
          </a:prstGeom>
          <a:noFill/>
        </p:spPr>
        <p:txBody>
          <a:bodyPr wrap="square" lIns="68589" tIns="34295" rIns="68589" bIns="34295"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l" defTabSz="514604" rtl="0" eaLnBrk="1" latinLnBrk="0" hangingPunct="1"/>
            <a:fld id="{0462CC3E-48DD-4274-8616-D549FD7B2C15}" type="slidenum">
              <a:rPr lang="en-US" sz="900" kern="1200" smtClean="0">
                <a:solidFill>
                  <a:schemeClr val="bg1">
                    <a:lumMod val="50000"/>
                  </a:schemeClr>
                </a:solidFill>
                <a:latin typeface="+mn-lt"/>
                <a:ea typeface="+mn-ea"/>
                <a:cs typeface="+mn-cs"/>
              </a:rPr>
              <a:pPr marL="0" algn="l" defTabSz="514604" rtl="0" eaLnBrk="1" latinLnBrk="0" hangingPunct="1"/>
              <a:t>‹#›</a:t>
            </a:fld>
            <a:endParaRPr lang="en-US" sz="900" kern="12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38106010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8"/>
            <a:ext cx="8363938" cy="5609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709810"/>
          </a:xfrm>
        </p:spPr>
        <p:txBody>
          <a:bodyPr/>
          <a:lstStyle>
            <a:lvl1pPr marL="0" indent="0">
              <a:spcBef>
                <a:spcPts val="0"/>
              </a:spcBef>
              <a:spcAft>
                <a:spcPts val="675"/>
              </a:spcAft>
              <a:buNone/>
              <a:defRPr sz="3000" spc="-75" baseline="0">
                <a:latin typeface="Segoe UI Light" pitchFamily="34" charset="0"/>
              </a:defRPr>
            </a:lvl1pPr>
            <a:lvl2pPr marL="0" indent="0">
              <a:spcBef>
                <a:spcPts val="0"/>
              </a:spcBef>
              <a:spcAft>
                <a:spcPts val="300"/>
              </a:spcAft>
              <a:buNone/>
              <a:defRPr sz="1500" spc="-38" baseline="0"/>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smtClean="0"/>
              <a:t>Click to edit Master text styles</a:t>
            </a:r>
          </a:p>
          <a:p>
            <a:pPr lvl="1"/>
            <a:r>
              <a:rPr lang="en-US" smtClean="0"/>
              <a:t>Second level</a:t>
            </a:r>
          </a:p>
        </p:txBody>
      </p:sp>
      <p:sp>
        <p:nvSpPr>
          <p:cNvPr id="6" name="TextBox 5"/>
          <p:cNvSpPr txBox="1"/>
          <p:nvPr userDrawn="1"/>
        </p:nvSpPr>
        <p:spPr>
          <a:xfrm>
            <a:off x="328351" y="4879615"/>
            <a:ext cx="347047" cy="207759"/>
          </a:xfrm>
          <a:prstGeom prst="rect">
            <a:avLst/>
          </a:prstGeom>
          <a:noFill/>
        </p:spPr>
        <p:txBody>
          <a:bodyPr wrap="square" lIns="68589" tIns="34295" rIns="68589" bIns="34295"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l" defTabSz="514604" rtl="0" eaLnBrk="1" latinLnBrk="0" hangingPunct="1"/>
            <a:fld id="{0462CC3E-48DD-4274-8616-D549FD7B2C15}" type="slidenum">
              <a:rPr lang="en-US" sz="900" kern="1200" smtClean="0">
                <a:solidFill>
                  <a:schemeClr val="bg1">
                    <a:lumMod val="50000"/>
                  </a:schemeClr>
                </a:solidFill>
                <a:latin typeface="+mn-lt"/>
                <a:ea typeface="+mn-ea"/>
                <a:cs typeface="+mn-cs"/>
              </a:rPr>
              <a:pPr marL="0" algn="l" defTabSz="514604" rtl="0" eaLnBrk="1" latinLnBrk="0" hangingPunct="1"/>
              <a:t>‹#›</a:t>
            </a:fld>
            <a:endParaRPr lang="en-US" sz="900" kern="12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40174771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26200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Box 3"/>
          <p:cNvSpPr txBox="1"/>
          <p:nvPr userDrawn="1"/>
        </p:nvSpPr>
        <p:spPr>
          <a:xfrm>
            <a:off x="328351" y="4879615"/>
            <a:ext cx="347047" cy="207759"/>
          </a:xfrm>
          <a:prstGeom prst="rect">
            <a:avLst/>
          </a:prstGeom>
          <a:noFill/>
        </p:spPr>
        <p:txBody>
          <a:bodyPr wrap="square" lIns="68589" tIns="34295" rIns="68589" bIns="34295"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l" defTabSz="514604" rtl="0" eaLnBrk="1" latinLnBrk="0" hangingPunct="1"/>
            <a:fld id="{0462CC3E-48DD-4274-8616-D549FD7B2C15}" type="slidenum">
              <a:rPr lang="en-US" sz="900" kern="1200" smtClean="0">
                <a:solidFill>
                  <a:schemeClr val="bg1">
                    <a:lumMod val="50000"/>
                  </a:schemeClr>
                </a:solidFill>
                <a:latin typeface="+mn-lt"/>
                <a:ea typeface="+mn-ea"/>
                <a:cs typeface="+mn-cs"/>
              </a:rPr>
              <a:pPr marL="0" algn="l" defTabSz="514604" rtl="0" eaLnBrk="1" latinLnBrk="0" hangingPunct="1"/>
              <a:t>‹#›</a:t>
            </a:fld>
            <a:endParaRPr lang="en-US" sz="900" kern="12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2884972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Title 1"/>
          <p:cNvSpPr>
            <a:spLocks noGrp="1"/>
          </p:cNvSpPr>
          <p:nvPr>
            <p:ph type="ctrTitle"/>
          </p:nvPr>
        </p:nvSpPr>
        <p:spPr>
          <a:xfrm>
            <a:off x="427853" y="857251"/>
            <a:ext cx="7772400" cy="857250"/>
          </a:xfrm>
        </p:spPr>
        <p:txBody>
          <a:bodyPr>
            <a:normAutofit/>
          </a:bodyPr>
          <a:lstStyle>
            <a:lvl1pPr>
              <a:defRPr sz="3600">
                <a:solidFill>
                  <a:srgbClr val="E8E8E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9876" y="1706784"/>
            <a:ext cx="7029632" cy="579223"/>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BD11B7F-607C-4FBF-9413-91FE92B9A92D}"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
        <p:nvSpPr>
          <p:cNvPr id="9" name="Rectangle 7"/>
          <p:cNvSpPr>
            <a:spLocks/>
          </p:cNvSpPr>
          <p:nvPr userDrawn="1"/>
        </p:nvSpPr>
        <p:spPr bwMode="auto">
          <a:xfrm>
            <a:off x="468316" y="2499124"/>
            <a:ext cx="41751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50800" tIns="50800" rIns="50800" bIns="50800"/>
          <a:lstStyle/>
          <a:p>
            <a:pPr algn="l">
              <a:lnSpc>
                <a:spcPct val="90000"/>
              </a:lnSpc>
            </a:pPr>
            <a:r>
              <a:rPr lang="en-US" sz="800" dirty="0">
                <a:solidFill>
                  <a:srgbClr val="E8E8E8"/>
                </a:solidFill>
                <a:latin typeface="+mn-lt"/>
              </a:rPr>
              <a:t>This document has been prepared for limited distribution within </a:t>
            </a:r>
            <a:r>
              <a:rPr lang="en-US" sz="800" dirty="0" smtClean="0">
                <a:solidFill>
                  <a:srgbClr val="E8E8E8"/>
                </a:solidFill>
                <a:latin typeface="+mn-lt"/>
              </a:rPr>
              <a:t>Microsoft.</a:t>
            </a:r>
            <a:r>
              <a:rPr lang="en-US" sz="800" baseline="0" dirty="0" smtClean="0">
                <a:solidFill>
                  <a:srgbClr val="E8E8E8"/>
                </a:solidFill>
                <a:latin typeface="+mn-lt"/>
              </a:rPr>
              <a:t> </a:t>
            </a:r>
            <a:r>
              <a:rPr lang="en-US" sz="800" dirty="0" smtClean="0">
                <a:solidFill>
                  <a:srgbClr val="E8E8E8"/>
                </a:solidFill>
                <a:latin typeface="+mn-lt"/>
              </a:rPr>
              <a:t>This </a:t>
            </a:r>
            <a:r>
              <a:rPr lang="en-US" sz="800" dirty="0">
                <a:solidFill>
                  <a:srgbClr val="E8E8E8"/>
                </a:solidFill>
                <a:latin typeface="+mn-lt"/>
              </a:rPr>
              <a:t>document contains materials and information that Microsoft considers confidential, </a:t>
            </a:r>
            <a:r>
              <a:rPr lang="en-US" sz="800" dirty="0" smtClean="0">
                <a:solidFill>
                  <a:srgbClr val="E8E8E8"/>
                </a:solidFill>
                <a:latin typeface="+mn-lt"/>
              </a:rPr>
              <a:t>proprietary, </a:t>
            </a:r>
            <a:r>
              <a:rPr lang="en-US" sz="800" dirty="0">
                <a:solidFill>
                  <a:srgbClr val="E8E8E8"/>
                </a:solidFill>
                <a:latin typeface="+mn-lt"/>
              </a:rPr>
              <a:t>and significant for the protection of its business. </a:t>
            </a:r>
            <a:r>
              <a:rPr lang="en-US" sz="800" kern="1200" dirty="0" smtClean="0">
                <a:solidFill>
                  <a:srgbClr val="E8E8E8"/>
                </a:solidFill>
                <a:effectLst/>
                <a:latin typeface="+mn-lt"/>
                <a:ea typeface="+mn-ea"/>
                <a:cs typeface="+mn-cs"/>
              </a:rPr>
              <a:t>The distribution of this document is limited to those solely involved with the program described within.</a:t>
            </a:r>
            <a:endParaRPr lang="en-US" sz="800" dirty="0">
              <a:solidFill>
                <a:srgbClr val="E8E8E8"/>
              </a:solidFill>
              <a:latin typeface="+mn-lt"/>
              <a:ea typeface="MS PGothic" pitchFamily="34" charset="-128"/>
              <a:sym typeface="Segoe" charset="0"/>
            </a:endParaRPr>
          </a:p>
        </p:txBody>
      </p:sp>
      <p:sp>
        <p:nvSpPr>
          <p:cNvPr id="10" name="TextBox 9"/>
          <p:cNvSpPr txBox="1">
            <a:spLocks noChangeArrowheads="1"/>
          </p:cNvSpPr>
          <p:nvPr userDrawn="1"/>
        </p:nvSpPr>
        <p:spPr bwMode="auto">
          <a:xfrm>
            <a:off x="539761" y="4177487"/>
            <a:ext cx="23054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sz="800" dirty="0">
                <a:solidFill>
                  <a:srgbClr val="E8E8E8"/>
                </a:solidFill>
                <a:latin typeface="Arial" pitchFamily="34" charset="0"/>
                <a:cs typeface="Times New Roman" pitchFamily="18" charset="0"/>
              </a:rPr>
              <a:t>Confidential and Proprietary © </a:t>
            </a:r>
            <a:r>
              <a:rPr lang="en-US" sz="800" dirty="0" smtClean="0">
                <a:solidFill>
                  <a:srgbClr val="E8E8E8"/>
                </a:solidFill>
                <a:latin typeface="Arial" pitchFamily="34" charset="0"/>
                <a:cs typeface="Times New Roman" pitchFamily="18" charset="0"/>
              </a:rPr>
              <a:t>2011 </a:t>
            </a:r>
            <a:r>
              <a:rPr lang="en-US" sz="800" dirty="0">
                <a:solidFill>
                  <a:srgbClr val="E8E8E8"/>
                </a:solidFill>
                <a:latin typeface="Arial" pitchFamily="34" charset="0"/>
                <a:cs typeface="Times New Roman" pitchFamily="18" charset="0"/>
              </a:rPr>
              <a:t>Microsoft</a:t>
            </a:r>
          </a:p>
          <a:p>
            <a:pPr algn="l" eaLnBrk="1" hangingPunct="1"/>
            <a:r>
              <a:rPr lang="en-US" sz="800" dirty="0">
                <a:solidFill>
                  <a:srgbClr val="E8E8E8"/>
                </a:solidFill>
                <a:latin typeface="Arial" pitchFamily="34" charset="0"/>
                <a:ea typeface="Cambria" pitchFamily="18" charset="0"/>
                <a:cs typeface="Times New Roman" pitchFamily="18" charset="0"/>
              </a:rPr>
              <a:t>Last Updated: </a:t>
            </a:r>
            <a:fld id="{AD4E979C-9C54-42F0-B9E0-2724E2F47EF2}" type="datetime2">
              <a:rPr lang="en-US" sz="800">
                <a:solidFill>
                  <a:srgbClr val="E8E8E8"/>
                </a:solidFill>
                <a:latin typeface="Arial" pitchFamily="34" charset="0"/>
                <a:ea typeface="Cambria" pitchFamily="18" charset="0"/>
                <a:cs typeface="Times New Roman" pitchFamily="18" charset="0"/>
              </a:rPr>
              <a:pPr algn="l" eaLnBrk="1" hangingPunct="1"/>
              <a:t>Friday, February 24, 2012</a:t>
            </a:fld>
            <a:endParaRPr lang="en-US" sz="800" dirty="0">
              <a:solidFill>
                <a:srgbClr val="E8E8E8"/>
              </a:solidFill>
              <a:cs typeface="Arial"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257" y="3635671"/>
            <a:ext cx="1643235" cy="417511"/>
          </a:xfrm>
          <a:prstGeom prst="rect">
            <a:avLst/>
          </a:prstGeom>
        </p:spPr>
      </p:pic>
    </p:spTree>
    <p:extLst>
      <p:ext uri="{BB962C8B-B14F-4D97-AF65-F5344CB8AC3E}">
        <p14:creationId xmlns:p14="http://schemas.microsoft.com/office/powerpoint/2010/main" val="2688961182"/>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CACFFA-4391-4EF7-9518-05B0C6AFD0D2}"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141313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AD71D76E-9291-4F71-A17C-86E42DF971F5}"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260273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967334D4-62F9-4959-8DF4-78A372C67ADE}"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38961447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4AEA7161-E8A9-4928-9D4B-79C3F88388BD}"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782353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CACFFA-4391-4EF7-9518-05B0C6AFD0D2}"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141313958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EC0BBC59-5B39-4F60-A13B-1349BB9CD6E2}"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13160051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742951"/>
            <a:ext cx="3733800" cy="3851672"/>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742951"/>
            <a:ext cx="3733800" cy="3851672"/>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CFD8F96-8882-418A-BEF5-AB7E0A64AFEF}" type="datetime1">
              <a:rPr lang="en-US" smtClean="0"/>
              <a:t>2/24/2012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13404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685801"/>
            <a:ext cx="3733800"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200151"/>
            <a:ext cx="3733800" cy="3394472"/>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953000" y="685801"/>
            <a:ext cx="3733800"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53000" y="1200151"/>
            <a:ext cx="3733800" cy="3394472"/>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7AB565A-D30E-43FF-96B5-A8B477D7597B}" type="datetime1">
              <a:rPr lang="en-US" smtClean="0"/>
              <a:t>2/24/2012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43891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32DE7-F181-4231-8A1A-7D35784546B7}" type="datetime1">
              <a:rPr lang="en-US" smtClean="0"/>
              <a:t>2/24/2012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a:p>
        </p:txBody>
      </p:sp>
      <p:sp>
        <p:nvSpPr>
          <p:cNvPr id="7" name="Text Placeholder 2"/>
          <p:cNvSpPr>
            <a:spLocks noGrp="1"/>
          </p:cNvSpPr>
          <p:nvPr>
            <p:ph idx="1"/>
          </p:nvPr>
        </p:nvSpPr>
        <p:spPr>
          <a:xfrm>
            <a:off x="457200" y="742950"/>
            <a:ext cx="8229600" cy="38862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66601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4000" cy="5151120"/>
          </a:xfrm>
          <a:prstGeom prst="rect">
            <a:avLst/>
          </a:prstGeom>
        </p:spPr>
      </p:pic>
      <p:sp>
        <p:nvSpPr>
          <p:cNvPr id="2" name="Date Placeholder 1"/>
          <p:cNvSpPr>
            <a:spLocks noGrp="1"/>
          </p:cNvSpPr>
          <p:nvPr>
            <p:ph type="dt" sz="half" idx="10"/>
          </p:nvPr>
        </p:nvSpPr>
        <p:spPr/>
        <p:txBody>
          <a:bodyPr/>
          <a:lstStyle/>
          <a:p>
            <a:fld id="{8D95300B-775F-4421-8F97-2BFEC15D1DAD}" type="datetime1">
              <a:rPr lang="en-US" smtClean="0"/>
              <a:t>2/24/2012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a:t>
            </a:fld>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12667" y="2271221"/>
            <a:ext cx="1718691" cy="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256022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467600" y="95219"/>
            <a:ext cx="1606530"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Vicki   |    LCA</a:t>
            </a:r>
          </a:p>
        </p:txBody>
      </p:sp>
      <p:sp>
        <p:nvSpPr>
          <p:cNvPr id="3" name="Rectangle 2"/>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4" name="Rectangle 3"/>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33" y="285757"/>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2" name="TextBox 1"/>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35640357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Rectangle 3"/>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5" name="Rectangle 4"/>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33" y="285757"/>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1" name="TextBox 10"/>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21609480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userDrawn="1"/>
        </p:nvSpPr>
        <p:spPr>
          <a:xfrm flipH="1">
            <a:off x="2025414" y="742955"/>
            <a:ext cx="154797" cy="440055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9"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7" name="Rectangle 6"/>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0" name="TextBox 9"/>
          <p:cNvSpPr txBox="1"/>
          <p:nvPr userDrawn="1"/>
        </p:nvSpPr>
        <p:spPr>
          <a:xfrm>
            <a:off x="161933" y="285757"/>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1" name="Rectangle 10"/>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3" name="TextBox 12"/>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39374362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a:xfrm>
            <a:off x="9"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0634" y="4359746"/>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8" name="Rectangle 7"/>
          <p:cNvSpPr/>
          <p:nvPr userDrawn="1"/>
        </p:nvSpPr>
        <p:spPr>
          <a:xfrm>
            <a:off x="8920730" y="4359746"/>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9" name="Rectangle 8"/>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2" name="TextBox 11"/>
          <p:cNvSpPr txBox="1"/>
          <p:nvPr userDrawn="1"/>
        </p:nvSpPr>
        <p:spPr>
          <a:xfrm>
            <a:off x="161933" y="285757"/>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3" name="Rectangle 12"/>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5" name="TextBox 14"/>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1218208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2"/>
          <p:cNvSpPr txBox="1"/>
          <p:nvPr userDrawn="1"/>
        </p:nvSpPr>
        <p:spPr>
          <a:xfrm>
            <a:off x="7467600" y="95219"/>
            <a:ext cx="1544012"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Ben |    MSIT</a:t>
            </a:r>
          </a:p>
        </p:txBody>
      </p:sp>
    </p:spTree>
    <p:extLst>
      <p:ext uri="{BB962C8B-B14F-4D97-AF65-F5344CB8AC3E}">
        <p14:creationId xmlns:p14="http://schemas.microsoft.com/office/powerpoint/2010/main" val="26556371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AD71D76E-9291-4F71-A17C-86E42DF971F5}"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260273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6BF9DA1C-6754-4BD7-A4FF-55D953142175}" type="datetimeFigureOut">
              <a:rPr lang="en-US" smtClean="0">
                <a:solidFill>
                  <a:prstClr val="black"/>
                </a:solidFill>
              </a:rPr>
              <a:pPr/>
              <a:t>2/24/2012</a:t>
            </a:fld>
            <a:endParaRPr lang="en-US">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4860EF5-FB6B-4C77-855B-18E8502121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8955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467600" y="95219"/>
            <a:ext cx="1606530"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Vicki   |    LCA</a:t>
            </a:r>
          </a:p>
        </p:txBody>
      </p:sp>
      <p:sp>
        <p:nvSpPr>
          <p:cNvPr id="3" name="Rectangle 2"/>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4" name="Rectangle 3"/>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33" y="285756"/>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2" name="TextBox 1"/>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6482492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Rectangle 3"/>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5" name="Rectangle 4"/>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33" y="285756"/>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1" name="TextBox 10"/>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28490656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userDrawn="1"/>
        </p:nvSpPr>
        <p:spPr>
          <a:xfrm flipH="1">
            <a:off x="2025411" y="742955"/>
            <a:ext cx="154797" cy="440055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9"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7" name="Rectangle 6"/>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0" name="TextBox 9"/>
          <p:cNvSpPr txBox="1"/>
          <p:nvPr userDrawn="1"/>
        </p:nvSpPr>
        <p:spPr>
          <a:xfrm>
            <a:off x="161933" y="285756"/>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1" name="Rectangle 10"/>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3" name="TextBox 12"/>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18591894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a:xfrm>
            <a:off x="9"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0634" y="4359745"/>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8" name="Rectangle 7"/>
          <p:cNvSpPr/>
          <p:nvPr userDrawn="1"/>
        </p:nvSpPr>
        <p:spPr>
          <a:xfrm>
            <a:off x="8920728" y="4359745"/>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9" name="Rectangle 8"/>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2" name="TextBox 11"/>
          <p:cNvSpPr txBox="1"/>
          <p:nvPr userDrawn="1"/>
        </p:nvSpPr>
        <p:spPr>
          <a:xfrm>
            <a:off x="161933" y="285756"/>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3" name="Rectangle 12"/>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5" name="TextBox 14"/>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21366461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2"/>
          <p:cNvSpPr txBox="1"/>
          <p:nvPr userDrawn="1"/>
        </p:nvSpPr>
        <p:spPr>
          <a:xfrm>
            <a:off x="7467600" y="95219"/>
            <a:ext cx="1544012"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Ben |    MSIT</a:t>
            </a:r>
          </a:p>
        </p:txBody>
      </p:sp>
    </p:spTree>
    <p:extLst>
      <p:ext uri="{BB962C8B-B14F-4D97-AF65-F5344CB8AC3E}">
        <p14:creationId xmlns:p14="http://schemas.microsoft.com/office/powerpoint/2010/main" val="29398604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6BF9DA1C-6754-4BD7-A4FF-55D953142175}" type="datetimeFigureOut">
              <a:rPr lang="en-US" smtClean="0">
                <a:solidFill>
                  <a:prstClr val="black"/>
                </a:solidFill>
              </a:rPr>
              <a:pPr/>
              <a:t>2/24/2012</a:t>
            </a:fld>
            <a:endParaRPr lang="en-US">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4860EF5-FB6B-4C77-855B-18E8502121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1813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467600" y="95219"/>
            <a:ext cx="1606530"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Vicki   |    LCA</a:t>
            </a:r>
          </a:p>
        </p:txBody>
      </p:sp>
      <p:sp>
        <p:nvSpPr>
          <p:cNvPr id="3" name="Rectangle 2"/>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4" name="Rectangle 3"/>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33" y="285754"/>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2" name="TextBox 1"/>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81105734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Rectangle 3"/>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5" name="Rectangle 4"/>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33" y="285754"/>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1" name="TextBox 10"/>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181075616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userDrawn="1"/>
        </p:nvSpPr>
        <p:spPr>
          <a:xfrm flipH="1">
            <a:off x="2025408" y="742953"/>
            <a:ext cx="154797" cy="440055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9"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7" name="Rectangle 6"/>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0" name="TextBox 9"/>
          <p:cNvSpPr txBox="1"/>
          <p:nvPr userDrawn="1"/>
        </p:nvSpPr>
        <p:spPr>
          <a:xfrm>
            <a:off x="161933" y="285754"/>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1" name="Rectangle 10"/>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3" name="TextBox 12"/>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19144677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967334D4-62F9-4959-8DF4-78A372C67ADE}"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38961447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a:xfrm>
            <a:off x="9"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0634" y="4359743"/>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8" name="Rectangle 7"/>
          <p:cNvSpPr/>
          <p:nvPr userDrawn="1"/>
        </p:nvSpPr>
        <p:spPr>
          <a:xfrm>
            <a:off x="8920724" y="4359743"/>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9" name="Rectangle 8"/>
          <p:cNvSpPr/>
          <p:nvPr userDrawn="1"/>
        </p:nvSpPr>
        <p:spPr>
          <a:xfrm>
            <a:off x="0" y="487145"/>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61931"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2" name="TextBox 11"/>
          <p:cNvSpPr txBox="1"/>
          <p:nvPr userDrawn="1"/>
        </p:nvSpPr>
        <p:spPr>
          <a:xfrm>
            <a:off x="161933" y="285754"/>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3" name="Rectangle 12"/>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5" name="TextBox 14"/>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42112703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2"/>
          <p:cNvSpPr txBox="1"/>
          <p:nvPr userDrawn="1"/>
        </p:nvSpPr>
        <p:spPr>
          <a:xfrm>
            <a:off x="7467600" y="95219"/>
            <a:ext cx="1544012"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Ben |    MSIT</a:t>
            </a:r>
          </a:p>
        </p:txBody>
      </p:sp>
    </p:spTree>
    <p:extLst>
      <p:ext uri="{BB962C8B-B14F-4D97-AF65-F5344CB8AC3E}">
        <p14:creationId xmlns:p14="http://schemas.microsoft.com/office/powerpoint/2010/main" val="22813767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6BF9DA1C-6754-4BD7-A4FF-55D953142175}" type="datetimeFigureOut">
              <a:rPr lang="en-US" smtClean="0">
                <a:solidFill>
                  <a:prstClr val="black"/>
                </a:solidFill>
              </a:rPr>
              <a:pPr/>
              <a:t>2/24/2012</a:t>
            </a:fld>
            <a:endParaRPr lang="en-US">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4860EF5-FB6B-4C77-855B-18E8502121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7046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467600" y="95219"/>
            <a:ext cx="1606530"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Vicki   |    LCA</a:t>
            </a:r>
          </a:p>
        </p:txBody>
      </p:sp>
      <p:sp>
        <p:nvSpPr>
          <p:cNvPr id="3" name="Rectangle 2"/>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4" name="Rectangle 3"/>
          <p:cNvSpPr/>
          <p:nvPr userDrawn="1"/>
        </p:nvSpPr>
        <p:spPr>
          <a:xfrm>
            <a:off x="0" y="487143"/>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26"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26" y="285750"/>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2" name="TextBox 1"/>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101121333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4" name="Rectangle 3"/>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5" name="Rectangle 4"/>
          <p:cNvSpPr/>
          <p:nvPr userDrawn="1"/>
        </p:nvSpPr>
        <p:spPr>
          <a:xfrm>
            <a:off x="0" y="487143"/>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1926"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8" name="TextBox 7"/>
          <p:cNvSpPr txBox="1"/>
          <p:nvPr userDrawn="1"/>
        </p:nvSpPr>
        <p:spPr>
          <a:xfrm>
            <a:off x="161926" y="285750"/>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9" name="Rectangle 8"/>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1" name="TextBox 10"/>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35654185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p:cNvSpPr/>
          <p:nvPr userDrawn="1"/>
        </p:nvSpPr>
        <p:spPr>
          <a:xfrm flipH="1">
            <a:off x="2025400" y="742949"/>
            <a:ext cx="154797" cy="440055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userDrawn="1"/>
        </p:nvSpPr>
        <p:spPr>
          <a:xfrm>
            <a:off x="1"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7" name="Rectangle 6"/>
          <p:cNvSpPr/>
          <p:nvPr userDrawn="1"/>
        </p:nvSpPr>
        <p:spPr>
          <a:xfrm>
            <a:off x="0" y="487143"/>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61926"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0" name="TextBox 9"/>
          <p:cNvSpPr txBox="1"/>
          <p:nvPr userDrawn="1"/>
        </p:nvSpPr>
        <p:spPr>
          <a:xfrm>
            <a:off x="161926" y="285750"/>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1" name="Rectangle 10"/>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3" name="TextBox 12"/>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27038285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Rectangle 4"/>
          <p:cNvSpPr/>
          <p:nvPr userDrawn="1"/>
        </p:nvSpPr>
        <p:spPr>
          <a:xfrm>
            <a:off x="1" y="742948"/>
            <a:ext cx="1982397" cy="4400552"/>
          </a:xfrm>
          <a:prstGeom prst="rect">
            <a:avLst/>
          </a:prstGeom>
          <a:solidFill>
            <a:schemeClr val="bg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0634" y="4359739"/>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8" name="Rectangle 7"/>
          <p:cNvSpPr/>
          <p:nvPr userDrawn="1"/>
        </p:nvSpPr>
        <p:spPr>
          <a:xfrm>
            <a:off x="8920716" y="4359739"/>
            <a:ext cx="216159" cy="783761"/>
          </a:xfrm>
          <a:prstGeom prst="rect">
            <a:avLst/>
          </a:prstGeom>
          <a:pattFill prst="ltUpDiag">
            <a:fgClr>
              <a:srgbClr val="00B0F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prstClr val="white"/>
              </a:solidFill>
            </a:endParaRPr>
          </a:p>
        </p:txBody>
      </p:sp>
      <p:sp>
        <p:nvSpPr>
          <p:cNvPr id="6" name="Rectangle 5"/>
          <p:cNvSpPr/>
          <p:nvPr userDrawn="1"/>
        </p:nvSpPr>
        <p:spPr>
          <a:xfrm>
            <a:off x="0" y="0"/>
            <a:ext cx="9144000" cy="571500"/>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prstClr val="black"/>
              </a:solidFill>
              <a:latin typeface="Segoe UI" pitchFamily="34" charset="0"/>
              <a:ea typeface="Segoe UI" pitchFamily="34" charset="0"/>
              <a:cs typeface="Segoe UI" pitchFamily="34" charset="0"/>
            </a:endParaRPr>
          </a:p>
        </p:txBody>
      </p:sp>
      <p:sp>
        <p:nvSpPr>
          <p:cNvPr id="9" name="Rectangle 8"/>
          <p:cNvSpPr/>
          <p:nvPr userDrawn="1"/>
        </p:nvSpPr>
        <p:spPr>
          <a:xfrm>
            <a:off x="0" y="487143"/>
            <a:ext cx="9144000" cy="2558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userDrawn="1"/>
        </p:nvCxnSpPr>
        <p:spPr>
          <a:xfrm>
            <a:off x="0" y="487142"/>
            <a:ext cx="9144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61926" y="73206"/>
            <a:ext cx="2603277" cy="400110"/>
          </a:xfrm>
          <a:prstGeom prst="rect">
            <a:avLst/>
          </a:prstGeom>
          <a:noFill/>
        </p:spPr>
        <p:txBody>
          <a:bodyPr wrap="none" rtlCol="0">
            <a:spAutoFit/>
          </a:bodyPr>
          <a:lstStyle/>
          <a:p>
            <a:r>
              <a:rPr lang="en-US" sz="2000" dirty="0" smtClean="0">
                <a:solidFill>
                  <a:prstClr val="white"/>
                </a:solidFill>
                <a:latin typeface="Segoe UI" pitchFamily="34" charset="0"/>
                <a:ea typeface="Segoe UI" pitchFamily="34" charset="0"/>
                <a:cs typeface="Segoe UI" pitchFamily="34" charset="0"/>
              </a:rPr>
              <a:t>MS Data </a:t>
            </a:r>
            <a:r>
              <a:rPr lang="en-US" sz="2000" dirty="0" err="1" smtClean="0">
                <a:solidFill>
                  <a:prstClr val="white"/>
                </a:solidFill>
                <a:latin typeface="Segoe UI" pitchFamily="34" charset="0"/>
                <a:ea typeface="Segoe UI" pitchFamily="34" charset="0"/>
                <a:cs typeface="Segoe UI" pitchFamily="34" charset="0"/>
              </a:rPr>
              <a:t>MarketPlace</a:t>
            </a:r>
            <a:endParaRPr lang="en-US" sz="2000" dirty="0" smtClean="0">
              <a:solidFill>
                <a:prstClr val="white"/>
              </a:solidFill>
              <a:latin typeface="Segoe UI" pitchFamily="34" charset="0"/>
              <a:ea typeface="Segoe UI" pitchFamily="34" charset="0"/>
              <a:cs typeface="Segoe UI" pitchFamily="34" charset="0"/>
            </a:endParaRPr>
          </a:p>
        </p:txBody>
      </p:sp>
      <p:sp>
        <p:nvSpPr>
          <p:cNvPr id="12" name="TextBox 11"/>
          <p:cNvSpPr txBox="1"/>
          <p:nvPr userDrawn="1"/>
        </p:nvSpPr>
        <p:spPr>
          <a:xfrm>
            <a:off x="161926" y="285750"/>
            <a:ext cx="1997663" cy="246221"/>
          </a:xfrm>
          <a:prstGeom prst="rect">
            <a:avLst/>
          </a:prstGeom>
          <a:noFill/>
        </p:spPr>
        <p:txBody>
          <a:bodyPr wrap="none" rtlCol="0">
            <a:spAutoFit/>
          </a:bodyPr>
          <a:lstStyle/>
          <a:p>
            <a:r>
              <a:rPr lang="en-US" sz="1000" i="1" dirty="0" smtClean="0">
                <a:solidFill>
                  <a:prstClr val="white"/>
                </a:solidFill>
                <a:latin typeface="Segoe UI" pitchFamily="34" charset="0"/>
                <a:ea typeface="Segoe UI" pitchFamily="34" charset="0"/>
                <a:cs typeface="Segoe UI" pitchFamily="34" charset="0"/>
              </a:rPr>
              <a:t>Your one stop for enterprise data</a:t>
            </a:r>
          </a:p>
        </p:txBody>
      </p:sp>
      <p:sp>
        <p:nvSpPr>
          <p:cNvPr id="13" name="Rectangle 12"/>
          <p:cNvSpPr/>
          <p:nvPr userDrawn="1"/>
        </p:nvSpPr>
        <p:spPr>
          <a:xfrm>
            <a:off x="7391400" y="536318"/>
            <a:ext cx="1524000" cy="171450"/>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prstClr val="white">
                    <a:lumMod val="50000"/>
                  </a:prstClr>
                </a:solidFill>
                <a:latin typeface="Segoe UI" pitchFamily="34" charset="0"/>
                <a:ea typeface="Segoe UI" pitchFamily="34" charset="0"/>
                <a:cs typeface="Segoe UI" pitchFamily="34" charset="0"/>
              </a:rPr>
              <a:t>I need to              </a:t>
            </a:r>
            <a:r>
              <a:rPr lang="en-US" sz="1200" dirty="0" smtClean="0">
                <a:solidFill>
                  <a:prstClr val="white">
                    <a:lumMod val="50000"/>
                  </a:prstClr>
                </a:solidFill>
                <a:latin typeface="Webdings" pitchFamily="18" charset="2"/>
                <a:ea typeface="Segoe UI" pitchFamily="34" charset="0"/>
                <a:cs typeface="Segoe UI" pitchFamily="34" charset="0"/>
              </a:rPr>
              <a:t>6</a:t>
            </a:r>
          </a:p>
        </p:txBody>
      </p:sp>
      <p:sp>
        <p:nvSpPr>
          <p:cNvPr id="15" name="TextBox 14"/>
          <p:cNvSpPr txBox="1"/>
          <p:nvPr userDrawn="1"/>
        </p:nvSpPr>
        <p:spPr>
          <a:xfrm>
            <a:off x="6172200" y="165539"/>
            <a:ext cx="2901930" cy="230832"/>
          </a:xfrm>
          <a:prstGeom prst="rect">
            <a:avLst/>
          </a:prstGeom>
          <a:noFill/>
        </p:spPr>
        <p:txBody>
          <a:bodyPr wrap="square" rtlCol="0">
            <a:spAutoFit/>
          </a:bodyPr>
          <a:lstStyle/>
          <a:p>
            <a:pPr algn="r"/>
            <a:r>
              <a:rPr lang="en-US" sz="900" dirty="0" smtClean="0">
                <a:solidFill>
                  <a:prstClr val="white"/>
                </a:solidFill>
                <a:latin typeface="Segoe UI" pitchFamily="34" charset="0"/>
                <a:ea typeface="Segoe UI" pitchFamily="34" charset="0"/>
                <a:cs typeface="Segoe UI" pitchFamily="34" charset="0"/>
              </a:rPr>
              <a:t>Welcome,  Vicki     |    LCA</a:t>
            </a:r>
          </a:p>
        </p:txBody>
      </p:sp>
    </p:spTree>
    <p:extLst>
      <p:ext uri="{BB962C8B-B14F-4D97-AF65-F5344CB8AC3E}">
        <p14:creationId xmlns:p14="http://schemas.microsoft.com/office/powerpoint/2010/main" val="545455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2"/>
          <p:cNvSpPr txBox="1"/>
          <p:nvPr userDrawn="1"/>
        </p:nvSpPr>
        <p:spPr>
          <a:xfrm>
            <a:off x="7467600" y="95219"/>
            <a:ext cx="1544012" cy="253916"/>
          </a:xfrm>
          <a:prstGeom prst="rect">
            <a:avLst/>
          </a:prstGeom>
          <a:noFill/>
        </p:spPr>
        <p:txBody>
          <a:bodyPr wrap="none" rtlCol="0">
            <a:spAutoFit/>
          </a:bodyPr>
          <a:lstStyle/>
          <a:p>
            <a:r>
              <a:rPr lang="en-US" sz="1050" dirty="0" smtClean="0">
                <a:solidFill>
                  <a:prstClr val="white"/>
                </a:solidFill>
                <a:latin typeface="Segoe UI" pitchFamily="34" charset="0"/>
                <a:ea typeface="Segoe UI" pitchFamily="34" charset="0"/>
                <a:cs typeface="Segoe UI" pitchFamily="34" charset="0"/>
              </a:rPr>
              <a:t>Welcome, Ben |    MSIT</a:t>
            </a:r>
          </a:p>
        </p:txBody>
      </p:sp>
    </p:spTree>
    <p:extLst>
      <p:ext uri="{BB962C8B-B14F-4D97-AF65-F5344CB8AC3E}">
        <p14:creationId xmlns:p14="http://schemas.microsoft.com/office/powerpoint/2010/main" val="4602908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BF9DA1C-6754-4BD7-A4FF-55D953142175}" type="datetimeFigureOut">
              <a:rPr lang="en-US" smtClean="0">
                <a:solidFill>
                  <a:prstClr val="black"/>
                </a:solidFill>
              </a:rPr>
              <a:pPr/>
              <a:t>2/24/2012</a:t>
            </a:fld>
            <a:endParaRPr lang="en-US">
              <a:solidFill>
                <a:prstClr val="black"/>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34860EF5-FB6B-4C77-855B-18E8502121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909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4AEA7161-E8A9-4928-9D4B-79C3F88388BD}"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782353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2" y="0"/>
            <a:ext cx="9144000" cy="5151120"/>
          </a:xfrm>
          <a:prstGeom prst="rect">
            <a:avLst/>
          </a:prstGeom>
        </p:spPr>
      </p:pic>
      <p:sp>
        <p:nvSpPr>
          <p:cNvPr id="2" name="Title 1"/>
          <p:cNvSpPr>
            <a:spLocks noGrp="1"/>
          </p:cNvSpPr>
          <p:nvPr>
            <p:ph type="title"/>
          </p:nvPr>
        </p:nvSpPr>
        <p:spPr>
          <a:xfrm>
            <a:off x="427853" y="1314451"/>
            <a:ext cx="7772400" cy="914400"/>
          </a:xfrm>
        </p:spPr>
        <p:txBody>
          <a:bodyPr anchor="t" anchorCtr="0">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437294" y="2286000"/>
            <a:ext cx="5879214" cy="112395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sp>
        <p:nvSpPr>
          <p:cNvPr id="4" name="Date Placeholder 3"/>
          <p:cNvSpPr>
            <a:spLocks noGrp="1"/>
          </p:cNvSpPr>
          <p:nvPr>
            <p:ph type="dt" sz="half" idx="10"/>
          </p:nvPr>
        </p:nvSpPr>
        <p:spPr/>
        <p:txBody>
          <a:bodyPr/>
          <a:lstStyle/>
          <a:p>
            <a:fld id="{EC0BBC59-5B39-4F60-A13B-1349BB9CD6E2}" type="datetime1">
              <a:rPr lang="en-US" smtClean="0"/>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1316005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742951"/>
            <a:ext cx="3733800" cy="3851672"/>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742951"/>
            <a:ext cx="3733800" cy="3851672"/>
          </a:xfrm>
        </p:spPr>
        <p:txBody>
          <a:bodyPr/>
          <a:lstStyle>
            <a:lvl1pPr>
              <a:defRPr sz="2000"/>
            </a:lvl1pPr>
            <a:lvl2pPr>
              <a:defRPr sz="17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FD8F96-8882-418A-BEF5-AB7E0A64AFEF}" type="datetime1">
              <a:rPr lang="en-US" smtClean="0"/>
              <a:t>2/24/2012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21340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685801"/>
            <a:ext cx="3733800"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200151"/>
            <a:ext cx="3733800" cy="3394472"/>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00" y="685801"/>
            <a:ext cx="3733800" cy="47982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1200151"/>
            <a:ext cx="3733800" cy="3394472"/>
          </a:xfrm>
        </p:spPr>
        <p:txBody>
          <a:bodyPr/>
          <a:lstStyle>
            <a:lvl1pPr>
              <a:defRPr sz="20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AB565A-D30E-43FF-96B5-A8B477D7597B}" type="datetime1">
              <a:rPr lang="en-US" smtClean="0"/>
              <a:t>2/24/2012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71169-D5A2-4E26-9D3F-58E320BF9E89}" type="slidenum">
              <a:rPr lang="en-US" smtClean="0"/>
              <a:t>‹#›</a:t>
            </a:fld>
            <a:endParaRPr lang="en-US"/>
          </a:p>
        </p:txBody>
      </p:sp>
    </p:spTree>
    <p:extLst>
      <p:ext uri="{BB962C8B-B14F-4D97-AF65-F5344CB8AC3E}">
        <p14:creationId xmlns:p14="http://schemas.microsoft.com/office/powerpoint/2010/main" val="43891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32DE7-F181-4231-8A1A-7D35784546B7}" type="datetime1">
              <a:rPr lang="en-US" smtClean="0"/>
              <a:t>2/24/2012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71169-D5A2-4E26-9D3F-58E320BF9E89}" type="slidenum">
              <a:rPr lang="en-US" smtClean="0"/>
              <a:t>‹#›</a:t>
            </a:fld>
            <a:endParaRPr lang="en-US"/>
          </a:p>
        </p:txBody>
      </p:sp>
      <p:sp>
        <p:nvSpPr>
          <p:cNvPr id="7" name="Text Placeholder 2"/>
          <p:cNvSpPr>
            <a:spLocks noGrp="1"/>
          </p:cNvSpPr>
          <p:nvPr>
            <p:ph idx="1"/>
          </p:nvPr>
        </p:nvSpPr>
        <p:spPr>
          <a:xfrm>
            <a:off x="457200" y="742950"/>
            <a:ext cx="8229600" cy="3886200"/>
          </a:xfrm>
          <a:prstGeom prst="rect">
            <a:avLst/>
          </a:prstGeom>
        </p:spPr>
        <p:txBody>
          <a:bodyPr vert="horz" lIns="91440" tIns="45720" rIns="91440" bIns="45720" rtlCol="0">
            <a:normAutofit/>
          </a:bodyPr>
          <a:lstStyle>
            <a:lvl1pPr marL="457200" indent="-457200">
              <a:buFont typeface="+mj-lt"/>
              <a:buAutoNum type="arabicPeriod"/>
              <a:defRPr>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smtClean="0"/>
              <a:t>Click to edit Master text styles</a:t>
            </a:r>
          </a:p>
        </p:txBody>
      </p:sp>
    </p:spTree>
    <p:extLst>
      <p:ext uri="{BB962C8B-B14F-4D97-AF65-F5344CB8AC3E}">
        <p14:creationId xmlns:p14="http://schemas.microsoft.com/office/powerpoint/2010/main" val="36666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742950"/>
            <a:ext cx="8229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791E49-C3D4-44F5-B608-9B4E738991C9}" type="datetime1">
              <a:rPr lang="en-US" smtClean="0"/>
              <a:t>2/24/2012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86815" y="4831293"/>
            <a:ext cx="371717" cy="273844"/>
          </a:xfrm>
          <a:prstGeom prst="rect">
            <a:avLst/>
          </a:prstGeom>
        </p:spPr>
        <p:txBody>
          <a:bodyPr vert="horz" lIns="91440" tIns="45720" rIns="91440" bIns="45720" rtlCol="0" anchor="ctr"/>
          <a:lstStyle>
            <a:lvl1pPr algn="r">
              <a:defRPr sz="800">
                <a:solidFill>
                  <a:schemeClr val="tx1">
                    <a:tint val="75000"/>
                  </a:schemeClr>
                </a:solidFill>
              </a:defRPr>
            </a:lvl1pPr>
          </a:lstStyle>
          <a:p>
            <a:fld id="{BD271169-D5A2-4E26-9D3F-58E320BF9E89}" type="slidenum">
              <a:rPr lang="en-US" smtClean="0"/>
              <a:pPr/>
              <a:t>‹#›</a:t>
            </a:fld>
            <a:endParaRPr lang="en-US" dirty="0"/>
          </a:p>
        </p:txBody>
      </p:sp>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93874" y="4781557"/>
            <a:ext cx="1032060" cy="262225"/>
          </a:xfrm>
          <a:prstGeom prst="rect">
            <a:avLst/>
          </a:prstGeom>
        </p:spPr>
      </p:pic>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85" r:id="rId11"/>
    <p:sldLayoutId id="2147483686" r:id="rId12"/>
    <p:sldLayoutId id="2147483687" r:id="rId13"/>
    <p:sldLayoutId id="2147483688" r:id="rId14"/>
  </p:sldLayoutIdLst>
  <p:hf hdr="0" ftr="0" dt="0"/>
  <p:txStyles>
    <p:titleStyle>
      <a:lvl1pPr algn="l" defTabSz="914400" rtl="0" eaLnBrk="1" latinLnBrk="0" hangingPunct="1">
        <a:spcBef>
          <a:spcPct val="0"/>
        </a:spcBef>
        <a:buNone/>
        <a:defRPr sz="2800" kern="1200" cap="all" baseline="0">
          <a:solidFill>
            <a:srgbClr val="595959"/>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742950"/>
            <a:ext cx="82296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791E49-C3D4-44F5-B608-9B4E738991C9}" type="datetime1">
              <a:rPr lang="en-US" smtClean="0"/>
              <a:t>2/24/2012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86815" y="4831293"/>
            <a:ext cx="371717" cy="273844"/>
          </a:xfrm>
          <a:prstGeom prst="rect">
            <a:avLst/>
          </a:prstGeom>
        </p:spPr>
        <p:txBody>
          <a:bodyPr vert="horz" lIns="91440" tIns="45720" rIns="91440" bIns="45720" rtlCol="0" anchor="ctr"/>
          <a:lstStyle>
            <a:lvl1pPr algn="r">
              <a:defRPr sz="800">
                <a:solidFill>
                  <a:srgbClr val="E8E8E8"/>
                </a:solidFill>
              </a:defRPr>
            </a:lvl1pPr>
          </a:lstStyle>
          <a:p>
            <a:fld id="{BD271169-D5A2-4E26-9D3F-58E320BF9E89}" type="slidenum">
              <a:rPr lang="en-US" smtClean="0"/>
              <a:pPr/>
              <a:t>‹#›</a:t>
            </a:fld>
            <a:endParaRPr lang="en-US" dirty="0"/>
          </a:p>
        </p:txBody>
      </p: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3888" y="4781557"/>
            <a:ext cx="1032059" cy="262225"/>
          </a:xfrm>
          <a:prstGeom prst="rect">
            <a:avLst/>
          </a:prstGeom>
        </p:spPr>
      </p:pic>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l" defTabSz="914400" rtl="0" eaLnBrk="1" latinLnBrk="0" hangingPunct="1">
        <a:spcBef>
          <a:spcPct val="0"/>
        </a:spcBef>
        <a:buNone/>
        <a:defRPr sz="2800" kern="1200" cap="all" baseline="0">
          <a:solidFill>
            <a:srgbClr val="E8E8E8"/>
          </a:solidFill>
          <a:latin typeface="Segoe Light" pitchFamily="34" charset="0"/>
          <a:ea typeface="+mj-ea"/>
          <a:cs typeface="+mj-cs"/>
        </a:defRPr>
      </a:lvl1pPr>
    </p:titleStyle>
    <p:bodyStyle>
      <a:lvl1pPr marL="18288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17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1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2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rgbClr val="FFFFFF"/>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40988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rgbClr val="FFFFFF"/>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8064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rgbClr val="FFFFFF"/>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56294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rgbClr val="FFFFFF"/>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9389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rgbClr val="000000"/>
          </a:solidFill>
          <a:latin typeface="+mn-lt"/>
          <a:ea typeface="+mn-ea"/>
          <a:cs typeface="+mn-cs"/>
        </a:defRPr>
      </a:lvl1pPr>
      <a:lvl2pPr marL="457200" algn="l" defTabSz="914400" rtl="0" eaLnBrk="1" latinLnBrk="0" hangingPunct="1">
        <a:defRPr sz="1800" kern="1200">
          <a:solidFill>
            <a:srgbClr val="000000"/>
          </a:solidFill>
          <a:latin typeface="+mn-lt"/>
          <a:ea typeface="+mn-ea"/>
          <a:cs typeface="+mn-cs"/>
        </a:defRPr>
      </a:lvl2pPr>
      <a:lvl3pPr marL="914400" algn="l" defTabSz="914400" rtl="0" eaLnBrk="1" latinLnBrk="0" hangingPunct="1">
        <a:defRPr sz="1800" kern="1200">
          <a:solidFill>
            <a:srgbClr val="000000"/>
          </a:solidFill>
          <a:latin typeface="+mn-lt"/>
          <a:ea typeface="+mn-ea"/>
          <a:cs typeface="+mn-cs"/>
        </a:defRPr>
      </a:lvl3pPr>
      <a:lvl4pPr marL="1371600" algn="l" defTabSz="914400" rtl="0" eaLnBrk="1" latinLnBrk="0" hangingPunct="1">
        <a:defRPr sz="1800" kern="1200">
          <a:solidFill>
            <a:srgbClr val="000000"/>
          </a:solidFill>
          <a:latin typeface="+mn-lt"/>
          <a:ea typeface="+mn-ea"/>
          <a:cs typeface="+mn-cs"/>
        </a:defRPr>
      </a:lvl4pPr>
      <a:lvl5pPr marL="1828800" algn="l" defTabSz="914400" rtl="0" eaLnBrk="1" latinLnBrk="0" hangingPunct="1">
        <a:defRPr sz="1800" kern="1200">
          <a:solidFill>
            <a:srgbClr val="000000"/>
          </a:solidFill>
          <a:latin typeface="+mn-lt"/>
          <a:ea typeface="+mn-ea"/>
          <a:cs typeface="+mn-cs"/>
        </a:defRPr>
      </a:lvl5pPr>
      <a:lvl6pPr marL="2286000" algn="l" defTabSz="914400" rtl="0" eaLnBrk="1" latinLnBrk="0" hangingPunct="1">
        <a:defRPr sz="1800" kern="1200">
          <a:solidFill>
            <a:srgbClr val="000000"/>
          </a:solidFill>
          <a:latin typeface="+mn-lt"/>
          <a:ea typeface="+mn-ea"/>
          <a:cs typeface="+mn-cs"/>
        </a:defRPr>
      </a:lvl6pPr>
      <a:lvl7pPr marL="2743200" algn="l" defTabSz="914400" rtl="0" eaLnBrk="1" latinLnBrk="0" hangingPunct="1">
        <a:defRPr sz="1800" kern="1200">
          <a:solidFill>
            <a:srgbClr val="000000"/>
          </a:solidFill>
          <a:latin typeface="+mn-lt"/>
          <a:ea typeface="+mn-ea"/>
          <a:cs typeface="+mn-cs"/>
        </a:defRPr>
      </a:lvl7pPr>
      <a:lvl8pPr marL="3200400" algn="l" defTabSz="914400" rtl="0" eaLnBrk="1" latinLnBrk="0" hangingPunct="1">
        <a:defRPr sz="1800" kern="1200">
          <a:solidFill>
            <a:srgbClr val="000000"/>
          </a:solidFill>
          <a:latin typeface="+mn-lt"/>
          <a:ea typeface="+mn-ea"/>
          <a:cs typeface="+mn-cs"/>
        </a:defRPr>
      </a:lvl8pPr>
      <a:lvl9pPr marL="3657600" algn="l" defTabSz="914400" rtl="0" eaLnBrk="1" latinLnBrk="0" hangingPunct="1">
        <a:defRPr sz="1800" kern="1200">
          <a:solidFill>
            <a:srgbClr val="000000"/>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emf"/><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emf"/><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59.png"/><Relationship Id="rId7" Type="http://schemas.openxmlformats.org/officeDocument/2006/relationships/image" Target="../media/image46.png"/><Relationship Id="rId12" Type="http://schemas.openxmlformats.org/officeDocument/2006/relationships/image" Target="../media/image61.png"/><Relationship Id="rId17" Type="http://schemas.openxmlformats.org/officeDocument/2006/relationships/image" Target="../media/image56.png"/><Relationship Id="rId2" Type="http://schemas.openxmlformats.org/officeDocument/2006/relationships/notesSlide" Target="../notesSlides/notesSlide12.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50.png"/><Relationship Id="rId5" Type="http://schemas.openxmlformats.org/officeDocument/2006/relationships/image" Target="../media/image37.emf"/><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60.png"/><Relationship Id="rId9" Type="http://schemas.openxmlformats.org/officeDocument/2006/relationships/image" Target="../media/image48.png"/><Relationship Id="rId1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2.xml"/><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14.xml"/><Relationship Id="rId6" Type="http://schemas.microsoft.com/office/2007/relationships/hdphoto" Target="../media/hdphoto5.wdp"/><Relationship Id="rId5" Type="http://schemas.openxmlformats.org/officeDocument/2006/relationships/image" Target="../media/image68.png"/><Relationship Id="rId10" Type="http://schemas.openxmlformats.org/officeDocument/2006/relationships/image" Target="../media/image71.png"/><Relationship Id="rId4" Type="http://schemas.microsoft.com/office/2007/relationships/hdphoto" Target="../media/hdphoto4.wdp"/><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Self-Service BI At Microsoft</a:t>
            </a:r>
            <a:endParaRPr lang="en-US" dirty="0"/>
          </a:p>
        </p:txBody>
      </p:sp>
      <p:sp>
        <p:nvSpPr>
          <p:cNvPr id="3" name="Text Placeholder 2"/>
          <p:cNvSpPr>
            <a:spLocks noGrp="1"/>
          </p:cNvSpPr>
          <p:nvPr>
            <p:ph type="body" idx="1"/>
          </p:nvPr>
        </p:nvSpPr>
        <p:spPr>
          <a:xfrm>
            <a:off x="437294" y="2286000"/>
            <a:ext cx="5879214" cy="1657350"/>
          </a:xfrm>
        </p:spPr>
        <p:txBody>
          <a:bodyPr>
            <a:normAutofit/>
          </a:bodyPr>
          <a:lstStyle/>
          <a:p>
            <a:r>
              <a:rPr lang="en-US" dirty="0" smtClean="0"/>
              <a:t>Kirkland Barrett</a:t>
            </a:r>
          </a:p>
          <a:p>
            <a:r>
              <a:rPr lang="en-US" dirty="0" smtClean="0"/>
              <a:t>Principal Program Manager</a:t>
            </a:r>
          </a:p>
          <a:p>
            <a:r>
              <a:rPr lang="en-US" dirty="0" smtClean="0"/>
              <a:t>Microsoft IT</a:t>
            </a:r>
          </a:p>
          <a:p>
            <a:r>
              <a:rPr lang="en-US" sz="1200" dirty="0" smtClean="0"/>
              <a:t>kbarrett@microsoft.com</a:t>
            </a:r>
            <a:endParaRPr lang="en-US" sz="1200" dirty="0"/>
          </a:p>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1</a:t>
            </a:fld>
            <a:endParaRPr lang="en-US"/>
          </a:p>
        </p:txBody>
      </p:sp>
    </p:spTree>
    <p:extLst>
      <p:ext uri="{BB962C8B-B14F-4D97-AF65-F5344CB8AC3E}">
        <p14:creationId xmlns:p14="http://schemas.microsoft.com/office/powerpoint/2010/main" val="3677107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Desired Outcome: Striking a Balance</a:t>
            </a:r>
            <a:endParaRPr lang="en-US" dirty="0"/>
          </a:p>
        </p:txBody>
      </p:sp>
      <p:cxnSp>
        <p:nvCxnSpPr>
          <p:cNvPr id="5" name="Straight Connector 4"/>
          <p:cNvCxnSpPr/>
          <p:nvPr/>
        </p:nvCxnSpPr>
        <p:spPr>
          <a:xfrm>
            <a:off x="1638418" y="3438646"/>
            <a:ext cx="6028824" cy="0"/>
          </a:xfrm>
          <a:prstGeom prst="line">
            <a:avLst/>
          </a:prstGeom>
          <a:noFill/>
          <a:ln w="12700" cap="flat" cmpd="sng" algn="ctr">
            <a:solidFill>
              <a:schemeClr val="tx1">
                <a:lumMod val="60000"/>
                <a:lumOff val="40000"/>
              </a:schemeClr>
            </a:solidFill>
            <a:prstDash val="solid"/>
            <a:headEnd type="oval" w="med" len="med"/>
            <a:tailEnd type="oval" w="med" len="med"/>
          </a:ln>
          <a:effectLst>
            <a:outerShdw blurRad="50800" dist="12700" dir="5400000" algn="t" rotWithShape="0">
              <a:prstClr val="black">
                <a:alpha val="40000"/>
              </a:prstClr>
            </a:outerShdw>
          </a:effectLst>
        </p:spPr>
      </p:cxnSp>
      <p:sp>
        <p:nvSpPr>
          <p:cNvPr id="6" name="Rectangle 5"/>
          <p:cNvSpPr/>
          <p:nvPr/>
        </p:nvSpPr>
        <p:spPr>
          <a:xfrm>
            <a:off x="1808283" y="2920010"/>
            <a:ext cx="1855472" cy="41148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lvl="3" algn="ctr" defTabSz="685864"/>
            <a:r>
              <a:rPr lang="en-US" dirty="0">
                <a:solidFill>
                  <a:schemeClr val="bg2">
                    <a:lumMod val="50000"/>
                  </a:schemeClr>
                </a:solidFill>
              </a:rPr>
              <a:t>Deploy &amp; Future Proof</a:t>
            </a:r>
          </a:p>
        </p:txBody>
      </p:sp>
      <p:sp>
        <p:nvSpPr>
          <p:cNvPr id="7" name="Rounded Rectangle 6"/>
          <p:cNvSpPr/>
          <p:nvPr/>
        </p:nvSpPr>
        <p:spPr>
          <a:xfrm>
            <a:off x="819209" y="4159696"/>
            <a:ext cx="3833620" cy="371066"/>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r>
              <a:rPr lang="en-US" sz="1500" dirty="0">
                <a:ln w="3175">
                  <a:noFill/>
                </a:ln>
                <a:solidFill>
                  <a:schemeClr val="bg2">
                    <a:lumMod val="50000"/>
                  </a:schemeClr>
                </a:solidFill>
                <a:cs typeface="Arial" charset="0"/>
              </a:rPr>
              <a:t>Control</a:t>
            </a:r>
          </a:p>
        </p:txBody>
      </p:sp>
      <p:sp>
        <p:nvSpPr>
          <p:cNvPr id="9" name="Rounded Rectangle 8"/>
          <p:cNvSpPr/>
          <p:nvPr/>
        </p:nvSpPr>
        <p:spPr>
          <a:xfrm>
            <a:off x="4652844" y="4159696"/>
            <a:ext cx="3833619" cy="371066"/>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r>
              <a:rPr lang="en-US" sz="1500" dirty="0">
                <a:ln w="3175">
                  <a:noFill/>
                </a:ln>
                <a:solidFill>
                  <a:schemeClr val="bg2">
                    <a:lumMod val="50000"/>
                  </a:schemeClr>
                </a:solidFill>
                <a:cs typeface="Arial" charset="0"/>
              </a:rPr>
              <a:t>Agility</a:t>
            </a:r>
          </a:p>
        </p:txBody>
      </p:sp>
      <p:sp>
        <p:nvSpPr>
          <p:cNvPr id="10" name="Rectangle 9"/>
          <p:cNvSpPr/>
          <p:nvPr/>
        </p:nvSpPr>
        <p:spPr>
          <a:xfrm>
            <a:off x="1808283" y="2366607"/>
            <a:ext cx="1855472" cy="41148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lvl="3" algn="ctr" defTabSz="685864"/>
            <a:r>
              <a:rPr lang="en-US" dirty="0">
                <a:solidFill>
                  <a:schemeClr val="bg2">
                    <a:lumMod val="50000"/>
                  </a:schemeClr>
                </a:solidFill>
              </a:rPr>
              <a:t>Monitor &amp; Manage</a:t>
            </a:r>
          </a:p>
        </p:txBody>
      </p:sp>
      <p:sp>
        <p:nvSpPr>
          <p:cNvPr id="11" name="Rectangle 10"/>
          <p:cNvSpPr/>
          <p:nvPr/>
        </p:nvSpPr>
        <p:spPr>
          <a:xfrm>
            <a:off x="5641903" y="2920010"/>
            <a:ext cx="1855472" cy="41148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lvl="3" algn="ctr" defTabSz="685864"/>
            <a:r>
              <a:rPr lang="en-US" dirty="0">
                <a:solidFill>
                  <a:schemeClr val="bg2">
                    <a:lumMod val="50000"/>
                  </a:schemeClr>
                </a:solidFill>
              </a:rPr>
              <a:t>Share &amp; Collaborate</a:t>
            </a:r>
          </a:p>
        </p:txBody>
      </p:sp>
      <p:sp>
        <p:nvSpPr>
          <p:cNvPr id="12" name="Rectangle 11"/>
          <p:cNvSpPr/>
          <p:nvPr/>
        </p:nvSpPr>
        <p:spPr>
          <a:xfrm>
            <a:off x="5641903" y="2366607"/>
            <a:ext cx="1855472" cy="41148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lvl="3" algn="ctr" defTabSz="685864"/>
            <a:r>
              <a:rPr lang="en-US" dirty="0">
                <a:solidFill>
                  <a:schemeClr val="bg2">
                    <a:lumMod val="50000"/>
                  </a:schemeClr>
                </a:solidFill>
              </a:rPr>
              <a:t>Mash-up &amp; Analyze</a:t>
            </a:r>
          </a:p>
        </p:txBody>
      </p:sp>
      <p:sp>
        <p:nvSpPr>
          <p:cNvPr id="13" name="Rectangle 12"/>
          <p:cNvSpPr/>
          <p:nvPr/>
        </p:nvSpPr>
        <p:spPr>
          <a:xfrm>
            <a:off x="1808283" y="1813205"/>
            <a:ext cx="1855472" cy="41148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lvl="3" algn="ctr" defTabSz="685864"/>
            <a:r>
              <a:rPr lang="en-US" dirty="0">
                <a:solidFill>
                  <a:schemeClr val="bg2">
                    <a:lumMod val="50000"/>
                  </a:schemeClr>
                </a:solidFill>
              </a:rPr>
              <a:t>Connect  &amp; Provision</a:t>
            </a:r>
          </a:p>
        </p:txBody>
      </p:sp>
      <p:sp>
        <p:nvSpPr>
          <p:cNvPr id="14" name="Rectangle 13"/>
          <p:cNvSpPr/>
          <p:nvPr/>
        </p:nvSpPr>
        <p:spPr>
          <a:xfrm>
            <a:off x="5641903" y="1813205"/>
            <a:ext cx="1855472" cy="41148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0" lvl="3" algn="ctr" defTabSz="685864"/>
            <a:r>
              <a:rPr lang="en-US" dirty="0">
                <a:solidFill>
                  <a:schemeClr val="bg2">
                    <a:lumMod val="50000"/>
                  </a:schemeClr>
                </a:solidFill>
              </a:rPr>
              <a:t>Find &amp; Access</a:t>
            </a:r>
          </a:p>
        </p:txBody>
      </p:sp>
      <p:sp>
        <p:nvSpPr>
          <p:cNvPr id="15" name="Isosceles Triangle 14"/>
          <p:cNvSpPr/>
          <p:nvPr/>
        </p:nvSpPr>
        <p:spPr bwMode="auto">
          <a:xfrm>
            <a:off x="4221650" y="3529014"/>
            <a:ext cx="853228" cy="535235"/>
          </a:xfrm>
          <a:prstGeom prst="triangle">
            <a:avLst>
              <a:gd name="adj" fmla="val 50571"/>
            </a:avLst>
          </a:prstGeom>
          <a:noFill/>
          <a:ln w="12700" cap="flat" cmpd="sng" algn="ctr">
            <a:solidFill>
              <a:schemeClr val="tx1">
                <a:lumMod val="60000"/>
                <a:lumOff val="40000"/>
              </a:schemeClr>
            </a:solidFill>
            <a:prstDash val="solid"/>
            <a:headEnd type="oval" w="med" len="med"/>
            <a:tailEnd type="oval" w="med" len="med"/>
          </a:ln>
          <a:effectLst>
            <a:outerShdw blurRad="50800" dist="12700" dir="5400000" algn="t"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solidFill>
                <a:srgbClr val="FFFFFF"/>
              </a:solidFill>
            </a:endParaRPr>
          </a:p>
        </p:txBody>
      </p:sp>
      <p:sp>
        <p:nvSpPr>
          <p:cNvPr id="27" name="Rectangle 26"/>
          <p:cNvSpPr/>
          <p:nvPr/>
        </p:nvSpPr>
        <p:spPr>
          <a:xfrm>
            <a:off x="1843161" y="1422653"/>
            <a:ext cx="1785745" cy="369332"/>
          </a:xfrm>
          <a:prstGeom prst="rect">
            <a:avLst/>
          </a:prstGeom>
        </p:spPr>
        <p:txBody>
          <a:bodyPr wrap="none">
            <a:spAutoFit/>
          </a:bodyPr>
          <a:lstStyle/>
          <a:p>
            <a:pPr algn="ctr" defTabSz="685666" fontAlgn="base">
              <a:spcBef>
                <a:spcPts val="450"/>
              </a:spcBef>
              <a:spcAft>
                <a:spcPct val="0"/>
              </a:spcAft>
            </a:pPr>
            <a:r>
              <a:rPr lang="nl-NL" b="1" i="1" dirty="0">
                <a:solidFill>
                  <a:schemeClr val="bg2">
                    <a:lumMod val="50000"/>
                  </a:schemeClr>
                </a:solidFill>
              </a:rPr>
              <a:t>IT Professional</a:t>
            </a:r>
          </a:p>
        </p:txBody>
      </p:sp>
      <p:pic>
        <p:nvPicPr>
          <p:cNvPr id="29" name="Picture 28"/>
          <p:cNvPicPr>
            <a:picLocks noChangeAspect="1"/>
          </p:cNvPicPr>
          <p:nvPr/>
        </p:nvPicPr>
        <p:blipFill>
          <a:blip r:embed="rId2"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797938" y="850926"/>
            <a:ext cx="520355" cy="548640"/>
          </a:xfrm>
          <a:prstGeom prst="rect">
            <a:avLst/>
          </a:prstGeom>
          <a:noFill/>
          <a:ln>
            <a:noFill/>
          </a:ln>
        </p:spPr>
      </p:pic>
      <p:pic>
        <p:nvPicPr>
          <p:cNvPr id="30" name="Picture 2" descr="C:\Users\claireh\Desktop\UI-Monitor.png"/>
          <p:cNvPicPr>
            <a:picLocks noChangeAspect="1" noChangeArrowheads="1"/>
          </p:cNvPicPr>
          <p:nvPr/>
        </p:nvPicPr>
        <p:blipFill>
          <a:blip r:embed="rId3">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bwMode="auto">
          <a:xfrm>
            <a:off x="2153749" y="844995"/>
            <a:ext cx="734215" cy="4800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5993533" y="1422653"/>
            <a:ext cx="1152239" cy="369332"/>
          </a:xfrm>
          <a:prstGeom prst="rect">
            <a:avLst/>
          </a:prstGeom>
        </p:spPr>
        <p:txBody>
          <a:bodyPr wrap="none">
            <a:spAutoFit/>
          </a:bodyPr>
          <a:lstStyle/>
          <a:p>
            <a:pPr algn="ctr" defTabSz="685666" fontAlgn="base">
              <a:spcBef>
                <a:spcPts val="450"/>
              </a:spcBef>
              <a:spcAft>
                <a:spcPct val="0"/>
              </a:spcAft>
            </a:pPr>
            <a:r>
              <a:rPr lang="nl-NL" b="1" i="1" dirty="0">
                <a:solidFill>
                  <a:schemeClr val="bg2">
                    <a:lumMod val="50000"/>
                  </a:schemeClr>
                </a:solidFill>
              </a:rPr>
              <a:t>End-User</a:t>
            </a:r>
          </a:p>
        </p:txBody>
      </p:sp>
      <p:grpSp>
        <p:nvGrpSpPr>
          <p:cNvPr id="23" name="Group 22"/>
          <p:cNvGrpSpPr>
            <a:grpSpLocks noChangeAspect="1"/>
          </p:cNvGrpSpPr>
          <p:nvPr/>
        </p:nvGrpSpPr>
        <p:grpSpPr>
          <a:xfrm>
            <a:off x="6407613" y="844995"/>
            <a:ext cx="722569" cy="480060"/>
            <a:chOff x="3318447" y="2355493"/>
            <a:chExt cx="1917062" cy="1068237"/>
          </a:xfrm>
        </p:grpSpPr>
        <p:pic>
          <p:nvPicPr>
            <p:cNvPr id="25" name="Picture 24"/>
            <p:cNvPicPr>
              <a:picLocks noChangeAspect="1"/>
            </p:cNvPicPr>
            <p:nvPr/>
          </p:nvPicPr>
          <p:blipFill>
            <a:blip r:embed="rId4"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3318447" y="2355493"/>
              <a:ext cx="1917062" cy="1068237"/>
            </a:xfrm>
            <a:prstGeom prst="rect">
              <a:avLst/>
            </a:prstGeom>
            <a:noFill/>
            <a:ln>
              <a:noFill/>
            </a:ln>
          </p:spPr>
        </p:pic>
        <p:pic>
          <p:nvPicPr>
            <p:cNvPr id="26" name="Picture 2" descr="\\SFP\Work\White_Whale\3-22036_Kuleen_Bharadwaj\PPT\4_SQL Server Renewal\SFP_Art\Icons\Chris Icons\word_document.png"/>
            <p:cNvPicPr>
              <a:picLocks noChangeAspect="1" noChangeArrowheads="1"/>
            </p:cNvPicPr>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bwMode="auto">
            <a:xfrm>
              <a:off x="3736417" y="2441631"/>
              <a:ext cx="1117237" cy="62861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4" name="Picture 23"/>
          <p:cNvPicPr>
            <a:picLocks noChangeAspect="1"/>
          </p:cNvPicPr>
          <p:nvPr/>
        </p:nvPicPr>
        <p:blipFill>
          <a:blip r:embed="rId6"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6009110" y="850926"/>
            <a:ext cx="527800" cy="548640"/>
          </a:xfrm>
          <a:prstGeom prst="rect">
            <a:avLst/>
          </a:prstGeom>
          <a:noFill/>
          <a:ln>
            <a:noFill/>
          </a:ln>
        </p:spPr>
      </p:pic>
      <p:sp>
        <p:nvSpPr>
          <p:cNvPr id="17" name="Rounded Rectangle 16"/>
          <p:cNvSpPr/>
          <p:nvPr/>
        </p:nvSpPr>
        <p:spPr>
          <a:xfrm>
            <a:off x="819209" y="4530272"/>
            <a:ext cx="3833620" cy="246615"/>
          </a:xfrm>
          <a:prstGeom prst="roundRect">
            <a:avLst>
              <a:gd name="adj" fmla="val 0"/>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r>
              <a:rPr lang="en-US" sz="1200" i="1" dirty="0">
                <a:ln w="3175">
                  <a:noFill/>
                </a:ln>
                <a:solidFill>
                  <a:schemeClr val="bg2">
                    <a:lumMod val="50000"/>
                  </a:schemeClr>
                </a:solidFill>
                <a:cs typeface="Arial" charset="0"/>
              </a:rPr>
              <a:t>Consistency at the Core</a:t>
            </a:r>
          </a:p>
        </p:txBody>
      </p:sp>
      <p:sp>
        <p:nvSpPr>
          <p:cNvPr id="18" name="Rounded Rectangle 17"/>
          <p:cNvSpPr/>
          <p:nvPr/>
        </p:nvSpPr>
        <p:spPr>
          <a:xfrm>
            <a:off x="4652828" y="4534937"/>
            <a:ext cx="3833620" cy="246615"/>
          </a:xfrm>
          <a:prstGeom prst="roundRect">
            <a:avLst>
              <a:gd name="adj" fmla="val 0"/>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r>
              <a:rPr lang="en-US" sz="1200" i="1" dirty="0">
                <a:ln w="3175">
                  <a:noFill/>
                </a:ln>
                <a:solidFill>
                  <a:schemeClr val="bg2">
                    <a:lumMod val="50000"/>
                  </a:schemeClr>
                </a:solidFill>
                <a:cs typeface="Arial" charset="0"/>
              </a:rPr>
              <a:t>Agility at the Edge</a:t>
            </a:r>
          </a:p>
        </p:txBody>
      </p:sp>
    </p:spTree>
    <p:extLst>
      <p:ext uri="{BB962C8B-B14F-4D97-AF65-F5344CB8AC3E}">
        <p14:creationId xmlns:p14="http://schemas.microsoft.com/office/powerpoint/2010/main" val="7572370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7" y="146449"/>
            <a:ext cx="8415338" cy="498872"/>
          </a:xfrm>
        </p:spPr>
        <p:txBody>
          <a:bodyPr>
            <a:noAutofit/>
          </a:bodyPr>
          <a:lstStyle/>
          <a:p>
            <a:pPr defTabSz="914377">
              <a:defRPr/>
            </a:pPr>
            <a:r>
              <a:rPr lang="en-US" dirty="0">
                <a:latin typeface="Segoe Light" charset="0"/>
                <a:ea typeface="Segoe UI" pitchFamily="34" charset="0"/>
                <a:cs typeface="Segoe UI" pitchFamily="34" charset="0"/>
              </a:rPr>
              <a:t>Big Data requires an end-to-end approach</a:t>
            </a:r>
          </a:p>
        </p:txBody>
      </p:sp>
      <p:sp>
        <p:nvSpPr>
          <p:cNvPr id="16387" name="Slide Number Placeholder 2"/>
          <p:cNvSpPr>
            <a:spLocks noGrp="1"/>
          </p:cNvSpPr>
          <p:nvPr>
            <p:ph type="sldNum" sz="quarter" idx="4294967295"/>
          </p:nvPr>
        </p:nvSpPr>
        <p:spPr bwMode="auto">
          <a:xfrm>
            <a:off x="10" y="4911330"/>
            <a:ext cx="298847"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0" tIns="34295" rIns="68590" bIns="34295" numCol="1" anchorCtr="0" compatLnSpc="1">
            <a:prstTxWarp prst="textNoShape">
              <a:avLst/>
            </a:prstTxWarp>
          </a:bodyPr>
          <a:lstStyle>
            <a:lvl1pPr eaLnBrk="0" hangingPunct="0">
              <a:defRPr sz="500">
                <a:solidFill>
                  <a:srgbClr val="000000"/>
                </a:solidFill>
                <a:latin typeface="Gill Sans"/>
                <a:ea typeface="ヒラギノ角ゴ ProN W3"/>
                <a:cs typeface="ヒラギノ角ゴ ProN W3"/>
                <a:sym typeface="Gill Sans"/>
              </a:defRPr>
            </a:lvl1pPr>
            <a:lvl2pPr marL="278606" indent="-107156" eaLnBrk="0" hangingPunct="0">
              <a:defRPr sz="500">
                <a:solidFill>
                  <a:srgbClr val="000000"/>
                </a:solidFill>
                <a:latin typeface="Gill Sans"/>
                <a:ea typeface="ヒラギノ角ゴ ProN W3"/>
                <a:cs typeface="ヒラギノ角ゴ ProN W3"/>
                <a:sym typeface="Gill Sans"/>
              </a:defRPr>
            </a:lvl2pPr>
            <a:lvl3pPr marL="428625" indent="-85725" eaLnBrk="0" hangingPunct="0">
              <a:defRPr sz="500">
                <a:solidFill>
                  <a:srgbClr val="000000"/>
                </a:solidFill>
                <a:latin typeface="Gill Sans"/>
                <a:ea typeface="ヒラギノ角ゴ ProN W3"/>
                <a:cs typeface="ヒラギノ角ゴ ProN W3"/>
                <a:sym typeface="Gill Sans"/>
              </a:defRPr>
            </a:lvl3pPr>
            <a:lvl4pPr marL="600075" indent="-85725" eaLnBrk="0" hangingPunct="0">
              <a:defRPr sz="500">
                <a:solidFill>
                  <a:srgbClr val="000000"/>
                </a:solidFill>
                <a:latin typeface="Gill Sans"/>
                <a:ea typeface="ヒラギノ角ゴ ProN W3"/>
                <a:cs typeface="ヒラギノ角ゴ ProN W3"/>
                <a:sym typeface="Gill Sans"/>
              </a:defRPr>
            </a:lvl4pPr>
            <a:lvl5pPr marL="771525" indent="-85725" eaLnBrk="0" hangingPunct="0">
              <a:defRPr sz="500">
                <a:solidFill>
                  <a:srgbClr val="000000"/>
                </a:solidFill>
                <a:latin typeface="Gill Sans"/>
                <a:ea typeface="ヒラギノ角ゴ ProN W3"/>
                <a:cs typeface="ヒラギノ角ゴ ProN W3"/>
                <a:sym typeface="Gill Sans"/>
              </a:defRPr>
            </a:lvl5pPr>
            <a:lvl6pPr marL="94297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6pPr>
            <a:lvl7pPr marL="111442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7pPr>
            <a:lvl8pPr marL="128587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8pPr>
            <a:lvl9pPr marL="1457325" indent="-85725" eaLnBrk="0" fontAlgn="base" hangingPunct="0">
              <a:spcBef>
                <a:spcPct val="0"/>
              </a:spcBef>
              <a:spcAft>
                <a:spcPct val="0"/>
              </a:spcAft>
              <a:defRPr sz="500">
                <a:solidFill>
                  <a:srgbClr val="000000"/>
                </a:solidFill>
                <a:latin typeface="Gill Sans"/>
                <a:ea typeface="ヒラギノ角ゴ ProN W3"/>
                <a:cs typeface="ヒラギノ角ゴ ProN W3"/>
                <a:sym typeface="Gill Sans"/>
              </a:defRPr>
            </a:lvl9pPr>
          </a:lstStyle>
          <a:p>
            <a:pPr eaLnBrk="1" hangingPunct="1"/>
            <a:fld id="{BEBDDEDE-9A83-42F1-A06B-EF735269D0A1}" type="slidenum">
              <a:rPr lang="en-US" smtClean="0"/>
              <a:pPr eaLnBrk="1" hangingPunct="1"/>
              <a:t>11</a:t>
            </a:fld>
            <a:endParaRPr lang="en-US" smtClean="0"/>
          </a:p>
        </p:txBody>
      </p:sp>
      <p:pic>
        <p:nvPicPr>
          <p:cNvPr id="163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897136"/>
            <a:ext cx="7200900" cy="3655814"/>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4990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Business Intelligence</a:t>
            </a:r>
            <a:endParaRPr lang="en-US" dirty="0"/>
          </a:p>
        </p:txBody>
      </p:sp>
      <p:sp>
        <p:nvSpPr>
          <p:cNvPr id="31" name="Rounded Rectangle 30"/>
          <p:cNvSpPr/>
          <p:nvPr/>
        </p:nvSpPr>
        <p:spPr>
          <a:xfrm>
            <a:off x="381013" y="2016712"/>
            <a:ext cx="7035927" cy="1168443"/>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pic>
        <p:nvPicPr>
          <p:cNvPr id="32" name="Picture 7" descr="\\SFP\Work\White_Whale\3-22036_Kuleen_Bharadwaj\PPT\4_SQL Server Renewal\SFP_Art\Icons\Chris Icons\cube_blue.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8302" y="2066076"/>
            <a:ext cx="625720" cy="546440"/>
          </a:xfrm>
          <a:prstGeom prst="rect">
            <a:avLst/>
          </a:prstGeom>
          <a:solidFill>
            <a:schemeClr val="bg1">
              <a:lumMod val="75000"/>
            </a:schemeClr>
          </a:solidFill>
          <a:ln>
            <a:noFill/>
          </a:ln>
          <a:extLst/>
        </p:spPr>
      </p:pic>
      <p:pic>
        <p:nvPicPr>
          <p:cNvPr id="33" name="Picture 3" descr="\\SFP\Work\White_Whale\3-22036_Kuleen_Bharadwaj\PPT\4_SQL Server Renewal\SFP_Art\Icons\Chris Icons\report on browse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5105" y="2057655"/>
            <a:ext cx="657106" cy="481784"/>
          </a:xfrm>
          <a:prstGeom prst="rect">
            <a:avLst/>
          </a:prstGeom>
          <a:solidFill>
            <a:schemeClr val="bg1">
              <a:lumMod val="75000"/>
            </a:schemeClr>
          </a:solidFill>
          <a:ln>
            <a:noFill/>
          </a:ln>
          <a:extLst/>
        </p:spPr>
      </p:pic>
      <p:sp>
        <p:nvSpPr>
          <p:cNvPr id="34" name="TextBox 33"/>
          <p:cNvSpPr txBox="1"/>
          <p:nvPr/>
        </p:nvSpPr>
        <p:spPr>
          <a:xfrm>
            <a:off x="1510555" y="2077613"/>
            <a:ext cx="1217936"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Analysis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35" name="TextBox 34"/>
          <p:cNvSpPr txBox="1"/>
          <p:nvPr/>
        </p:nvSpPr>
        <p:spPr>
          <a:xfrm>
            <a:off x="2604608" y="2091410"/>
            <a:ext cx="1348831"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Reporting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36" name="Right Brace 35"/>
          <p:cNvSpPr/>
          <p:nvPr/>
        </p:nvSpPr>
        <p:spPr>
          <a:xfrm>
            <a:off x="4513996" y="2077606"/>
            <a:ext cx="103630" cy="1067040"/>
          </a:xfrm>
          <a:prstGeom prst="rightBrace">
            <a:avLst>
              <a:gd name="adj1" fmla="val 50767"/>
              <a:gd name="adj2" fmla="val 50000"/>
            </a:avLst>
          </a:prstGeom>
          <a:solidFill>
            <a:schemeClr val="bg1">
              <a:lumMod val="75000"/>
            </a:schemeClr>
          </a:solid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685864">
              <a:lnSpc>
                <a:spcPct val="90000"/>
              </a:lnSpc>
            </a:pPr>
            <a:endParaRPr lang="en-US" dirty="0">
              <a:solidFill>
                <a:prstClr val="white"/>
              </a:solidFill>
            </a:endParaRPr>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27708" r="20065" b="18003"/>
          <a:stretch/>
        </p:blipFill>
        <p:spPr>
          <a:xfrm>
            <a:off x="787600" y="2669332"/>
            <a:ext cx="687151" cy="515823"/>
          </a:xfrm>
          <a:prstGeom prst="rect">
            <a:avLst/>
          </a:prstGeom>
          <a:solidFill>
            <a:schemeClr val="bg1">
              <a:lumMod val="75000"/>
            </a:schemeClr>
          </a:solidFill>
          <a:ln>
            <a:noFill/>
          </a:ln>
        </p:spPr>
      </p:pic>
      <p:grpSp>
        <p:nvGrpSpPr>
          <p:cNvPr id="38" name="Group 37"/>
          <p:cNvGrpSpPr/>
          <p:nvPr/>
        </p:nvGrpSpPr>
        <p:grpSpPr>
          <a:xfrm>
            <a:off x="3808647" y="2615781"/>
            <a:ext cx="593178" cy="528866"/>
            <a:chOff x="5909319" y="31035"/>
            <a:chExt cx="1369030" cy="1046305"/>
          </a:xfrm>
          <a:solidFill>
            <a:schemeClr val="bg1">
              <a:lumMod val="75000"/>
            </a:schemeClr>
          </a:solidFill>
        </p:grpSpPr>
        <p:pic>
          <p:nvPicPr>
            <p:cNvPr id="44" name="Picture 4" descr="\\SFP\Work\White_Whale\3-22036_Kuleen_Bharadwaj\PPT\4_SQL Server Renewal\SFP_Art\Icons\Chris Icons\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5525" y="31035"/>
              <a:ext cx="1012824" cy="770337"/>
            </a:xfrm>
            <a:prstGeom prst="rect">
              <a:avLst/>
            </a:prstGeom>
            <a:grpFill/>
            <a:extLst/>
          </p:spPr>
        </p:pic>
        <p:pic>
          <p:nvPicPr>
            <p:cNvPr id="45" name="Picture 5" descr="\\SFP\Work\White_Whale\3-22036_Kuleen_Bharadwaj\PPT\4_SQL Server Renewal\SFP_Art\Icons\Chris Icons\folder forgrou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7418" y="171260"/>
              <a:ext cx="1005554" cy="768096"/>
            </a:xfrm>
            <a:prstGeom prst="rect">
              <a:avLst/>
            </a:prstGeom>
            <a:grpFill/>
            <a:extLst/>
          </p:spPr>
        </p:pic>
        <p:pic>
          <p:nvPicPr>
            <p:cNvPr id="46" name="Picture 5" descr="\\SFP\Work\White_Whale\3-22036_Kuleen_Bharadwaj\PPT\4_SQL Server Renewal\SFP_Art\Icons\Chris Icons\folder forgrou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9319" y="309245"/>
              <a:ext cx="1005554" cy="768095"/>
            </a:xfrm>
            <a:prstGeom prst="rect">
              <a:avLst/>
            </a:prstGeom>
            <a:grpFill/>
            <a:extLst/>
          </p:spPr>
        </p:pic>
      </p:grpSp>
      <p:sp>
        <p:nvSpPr>
          <p:cNvPr id="39" name="TextBox 38"/>
          <p:cNvSpPr txBox="1"/>
          <p:nvPr/>
        </p:nvSpPr>
        <p:spPr>
          <a:xfrm>
            <a:off x="1397474" y="2724315"/>
            <a:ext cx="1444098"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Integration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40" name="TextBox 39"/>
          <p:cNvSpPr txBox="1"/>
          <p:nvPr/>
        </p:nvSpPr>
        <p:spPr>
          <a:xfrm>
            <a:off x="2468547" y="2724315"/>
            <a:ext cx="1502186"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Master Data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48" name="Rounded Rectangle 47"/>
          <p:cNvSpPr/>
          <p:nvPr/>
        </p:nvSpPr>
        <p:spPr>
          <a:xfrm>
            <a:off x="381001" y="642306"/>
            <a:ext cx="7035926" cy="1131570"/>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sp>
        <p:nvSpPr>
          <p:cNvPr id="49" name="Right Brace 48"/>
          <p:cNvSpPr/>
          <p:nvPr/>
        </p:nvSpPr>
        <p:spPr>
          <a:xfrm>
            <a:off x="5261153" y="693741"/>
            <a:ext cx="103630" cy="1028700"/>
          </a:xfrm>
          <a:prstGeom prst="rightBrace">
            <a:avLst>
              <a:gd name="adj1" fmla="val 50767"/>
              <a:gd name="adj2" fmla="val 50000"/>
            </a:avLst>
          </a:prstGeom>
          <a:solidFill>
            <a:schemeClr val="bg1">
              <a:lumMod val="75000"/>
            </a:schemeClr>
          </a:solid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685864">
              <a:lnSpc>
                <a:spcPct val="90000"/>
              </a:lnSpc>
            </a:pPr>
            <a:endParaRPr lang="en-US" dirty="0">
              <a:solidFill>
                <a:prstClr val="white"/>
              </a:solidFill>
            </a:endParaRPr>
          </a:p>
        </p:txBody>
      </p:sp>
      <p:pic>
        <p:nvPicPr>
          <p:cNvPr id="50" name="Picture 49" descr="Excel2007_ProductIcon.png"/>
          <p:cNvPicPr>
            <a:picLocks noChangeAspect="1"/>
          </p:cNvPicPr>
          <p:nvPr/>
        </p:nvPicPr>
        <p:blipFill>
          <a:blip r:embed="rId7" cstate="print"/>
          <a:stretch>
            <a:fillRect/>
          </a:stretch>
        </p:blipFill>
        <p:spPr>
          <a:xfrm>
            <a:off x="3205825" y="816523"/>
            <a:ext cx="439706" cy="414908"/>
          </a:xfrm>
          <a:prstGeom prst="rect">
            <a:avLst/>
          </a:prstGeom>
          <a:solidFill>
            <a:schemeClr val="bg1">
              <a:lumMod val="75000"/>
            </a:schemeClr>
          </a:solidFill>
        </p:spPr>
      </p:pic>
      <p:sp>
        <p:nvSpPr>
          <p:cNvPr id="51" name="TextBox 50"/>
          <p:cNvSpPr txBox="1"/>
          <p:nvPr/>
        </p:nvSpPr>
        <p:spPr>
          <a:xfrm>
            <a:off x="2083105" y="1325648"/>
            <a:ext cx="928742" cy="2492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SharePoint</a:t>
            </a:r>
          </a:p>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Scorecards</a:t>
            </a:r>
          </a:p>
        </p:txBody>
      </p:sp>
      <p:sp>
        <p:nvSpPr>
          <p:cNvPr id="52" name="TextBox 51"/>
          <p:cNvSpPr txBox="1"/>
          <p:nvPr/>
        </p:nvSpPr>
        <p:spPr>
          <a:xfrm>
            <a:off x="2961306" y="1325648"/>
            <a:ext cx="928742" cy="2492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Excel </a:t>
            </a:r>
          </a:p>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Workbooks</a:t>
            </a:r>
          </a:p>
        </p:txBody>
      </p:sp>
      <p:sp>
        <p:nvSpPr>
          <p:cNvPr id="53" name="TextBox 52"/>
          <p:cNvSpPr txBox="1"/>
          <p:nvPr/>
        </p:nvSpPr>
        <p:spPr>
          <a:xfrm>
            <a:off x="3795658" y="1325646"/>
            <a:ext cx="928742" cy="37394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PowerPivot &amp;</a:t>
            </a:r>
            <a:br>
              <a:rPr lang="en-US" sz="900" dirty="0">
                <a:gradFill>
                  <a:gsLst>
                    <a:gs pos="0">
                      <a:srgbClr val="FFFFFF"/>
                    </a:gs>
                    <a:gs pos="86000">
                      <a:srgbClr val="FFFFFF"/>
                    </a:gs>
                  </a:gsLst>
                  <a:lin ang="5400000" scaled="0"/>
                </a:gradFill>
                <a:ea typeface="Segoe UI" pitchFamily="34" charset="0"/>
                <a:cs typeface="Segoe UI" pitchFamily="34" charset="0"/>
              </a:rPr>
            </a:br>
            <a:r>
              <a:rPr lang="en-US" sz="900" dirty="0">
                <a:gradFill>
                  <a:gsLst>
                    <a:gs pos="0">
                      <a:srgbClr val="FFFFFF"/>
                    </a:gs>
                    <a:gs pos="86000">
                      <a:srgbClr val="FFFFFF"/>
                    </a:gs>
                  </a:gsLst>
                  <a:lin ang="5400000" scaled="0"/>
                </a:gradFill>
                <a:ea typeface="Segoe UI" pitchFamily="34" charset="0"/>
                <a:cs typeface="Segoe UI" pitchFamily="34" charset="0"/>
              </a:rPr>
              <a:t>PowerView Applications</a:t>
            </a:r>
          </a:p>
        </p:txBody>
      </p:sp>
      <p:sp>
        <p:nvSpPr>
          <p:cNvPr id="54" name="TextBox 53"/>
          <p:cNvSpPr txBox="1"/>
          <p:nvPr/>
        </p:nvSpPr>
        <p:spPr>
          <a:xfrm>
            <a:off x="1097529" y="1325646"/>
            <a:ext cx="928742" cy="37394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SharePoint</a:t>
            </a:r>
          </a:p>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Search &amp; Dashboards</a:t>
            </a:r>
          </a:p>
        </p:txBody>
      </p: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6873" y="817242"/>
            <a:ext cx="610057" cy="445770"/>
          </a:xfrm>
          <a:prstGeom prst="rect">
            <a:avLst/>
          </a:prstGeom>
          <a:solidFill>
            <a:schemeClr val="bg1">
              <a:lumMod val="75000"/>
            </a:schemeClr>
          </a:solidFill>
          <a:ln>
            <a:noFill/>
          </a:ln>
        </p:spPr>
      </p:pic>
      <p:grpSp>
        <p:nvGrpSpPr>
          <p:cNvPr id="56" name="Group 55"/>
          <p:cNvGrpSpPr/>
          <p:nvPr/>
        </p:nvGrpSpPr>
        <p:grpSpPr>
          <a:xfrm>
            <a:off x="3919505" y="716678"/>
            <a:ext cx="586797" cy="542208"/>
            <a:chOff x="4408488" y="1547141"/>
            <a:chExt cx="762610" cy="722944"/>
          </a:xfrm>
          <a:solidFill>
            <a:schemeClr val="bg1">
              <a:lumMod val="75000"/>
            </a:schemeClr>
          </a:solidFill>
        </p:grpSpPr>
        <p:pic>
          <p:nvPicPr>
            <p:cNvPr id="58"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408488" y="1547141"/>
              <a:ext cx="486528" cy="478200"/>
            </a:xfrm>
            <a:prstGeom prst="rect">
              <a:avLst/>
            </a:prstGeom>
            <a:grpFill/>
            <a:extLst/>
          </p:spPr>
        </p:pic>
        <p:pic>
          <p:nvPicPr>
            <p:cNvPr id="59"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7951" y="1697190"/>
              <a:ext cx="543147" cy="5728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Picture 4" descr="\\SFP\Work\White_Whale\3-22036_Kuleen_Bharadwaj\PPT\4_SQL Server Renewal\SFP_Art\Icons\Chris Icons\brows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1236" y="784964"/>
            <a:ext cx="492643" cy="480060"/>
          </a:xfrm>
          <a:prstGeom prst="rect">
            <a:avLst/>
          </a:prstGeom>
          <a:solidFill>
            <a:schemeClr val="bg1">
              <a:lumMod val="75000"/>
            </a:schemeClr>
          </a:solidFill>
          <a:extLst/>
        </p:spPr>
      </p:pic>
      <p:sp>
        <p:nvSpPr>
          <p:cNvPr id="60" name="Rounded Rectangle 59"/>
          <p:cNvSpPr/>
          <p:nvPr/>
        </p:nvSpPr>
        <p:spPr>
          <a:xfrm>
            <a:off x="381013" y="3409518"/>
            <a:ext cx="7035927" cy="729836"/>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sp>
        <p:nvSpPr>
          <p:cNvPr id="61" name="Rectangle 60"/>
          <p:cNvSpPr/>
          <p:nvPr/>
        </p:nvSpPr>
        <p:spPr>
          <a:xfrm>
            <a:off x="5182058" y="3629941"/>
            <a:ext cx="1179480" cy="304699"/>
          </a:xfrm>
          <a:prstGeom prst="rect">
            <a:avLst/>
          </a:prstGeom>
        </p:spPr>
        <p:txBody>
          <a:bodyPr wrap="square" lIns="0" tIns="0" rIns="0" bIns="0">
            <a:spAutoFit/>
          </a:bodyPr>
          <a:lstStyle/>
          <a:p>
            <a:pPr algn="ctr" defTabSz="685864">
              <a:lnSpc>
                <a:spcPct val="90000"/>
              </a:lnSpc>
            </a:pPr>
            <a:r>
              <a:rPr lang="en-US" sz="1100" kern="0" dirty="0">
                <a:gradFill>
                  <a:gsLst>
                    <a:gs pos="0">
                      <a:srgbClr val="FFFFFF"/>
                    </a:gs>
                    <a:gs pos="86000">
                      <a:srgbClr val="FFFFFF"/>
                    </a:gs>
                  </a:gsLst>
                  <a:lin ang="5400000" scaled="0"/>
                </a:gradFill>
              </a:rPr>
              <a:t>Odata</a:t>
            </a:r>
          </a:p>
          <a:p>
            <a:pPr algn="ctr" defTabSz="685864">
              <a:lnSpc>
                <a:spcPct val="90000"/>
              </a:lnSpc>
            </a:pPr>
            <a:r>
              <a:rPr lang="en-US" sz="1100" kern="0" dirty="0">
                <a:gradFill>
                  <a:gsLst>
                    <a:gs pos="0">
                      <a:srgbClr val="FFFFFF"/>
                    </a:gs>
                    <a:gs pos="86000">
                      <a:srgbClr val="FFFFFF"/>
                    </a:gs>
                  </a:gsLst>
                  <a:lin ang="5400000" scaled="0"/>
                </a:gradFill>
              </a:rPr>
              <a:t>Feeds</a:t>
            </a:r>
          </a:p>
        </p:txBody>
      </p:sp>
      <p:pic>
        <p:nvPicPr>
          <p:cNvPr id="62" name="Picture 33" descr="SQL08r2_h_rgb_r.png"/>
          <p:cNvPicPr>
            <a:picLocks noChangeAspect="1"/>
          </p:cNvPicPr>
          <p:nvPr/>
        </p:nvPicPr>
        <p:blipFill rotWithShape="1">
          <a:blip r:embed="rId12" cstate="print"/>
          <a:srcRect r="27195"/>
          <a:stretch/>
        </p:blipFill>
        <p:spPr>
          <a:xfrm>
            <a:off x="1560868" y="3650412"/>
            <a:ext cx="980391" cy="243311"/>
          </a:xfrm>
          <a:prstGeom prst="rect">
            <a:avLst/>
          </a:prstGeom>
        </p:spPr>
      </p:pic>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6925" y="3501873"/>
            <a:ext cx="361824" cy="546966"/>
          </a:xfrm>
          <a:prstGeom prst="rect">
            <a:avLst/>
          </a:prstGeom>
          <a:noFill/>
          <a:ln>
            <a:noFill/>
          </a:ln>
        </p:spPr>
      </p:pic>
      <p:pic>
        <p:nvPicPr>
          <p:cNvPr id="64" name="Picture 3" descr="\\showsrus\images\LOGOS\GEN_LOGO\S\SAP logo med.png"/>
          <p:cNvPicPr>
            <a:picLocks noChangeAspect="1" noChangeArrowheads="1"/>
          </p:cNvPicPr>
          <p:nvPr/>
        </p:nvPicPr>
        <p:blipFill>
          <a:blip r:embed="rId14" cstate="print">
            <a:lum bright="10000"/>
          </a:blip>
          <a:srcRect/>
          <a:stretch>
            <a:fillRect/>
          </a:stretch>
        </p:blipFill>
        <p:spPr bwMode="invGray">
          <a:xfrm>
            <a:off x="2902219" y="3671570"/>
            <a:ext cx="529585" cy="228600"/>
          </a:xfrm>
          <a:prstGeom prst="rect">
            <a:avLst/>
          </a:prstGeom>
          <a:noFill/>
        </p:spPr>
      </p:pic>
      <p:sp>
        <p:nvSpPr>
          <p:cNvPr id="65" name="TextBox 64"/>
          <p:cNvSpPr txBox="1"/>
          <p:nvPr/>
        </p:nvSpPr>
        <p:spPr>
          <a:xfrm>
            <a:off x="4531101" y="3637969"/>
            <a:ext cx="979580" cy="304699"/>
          </a:xfrm>
          <a:prstGeom prst="rect">
            <a:avLst/>
          </a:prstGeom>
          <a:noFill/>
        </p:spPr>
        <p:txBody>
          <a:bodyPr wrap="square" lIns="0" tIns="0" rIns="0" bIns="0" rtlCol="0">
            <a:spAutoFit/>
          </a:bodyPr>
          <a:lstStyle/>
          <a:p>
            <a:pPr algn="ctr" defTabSz="685864">
              <a:lnSpc>
                <a:spcPct val="90000"/>
              </a:lnSpc>
            </a:pPr>
            <a:r>
              <a:rPr lang="en-US" sz="1100" kern="0" dirty="0">
                <a:gradFill>
                  <a:gsLst>
                    <a:gs pos="0">
                      <a:srgbClr val="FFFFFF"/>
                    </a:gs>
                    <a:gs pos="86000">
                      <a:srgbClr val="FFFFFF"/>
                    </a:gs>
                  </a:gsLst>
                  <a:lin ang="5400000" scaled="0"/>
                </a:gradFill>
              </a:rPr>
              <a:t>LOB </a:t>
            </a:r>
            <a:br>
              <a:rPr lang="en-US" sz="1100" kern="0" dirty="0">
                <a:gradFill>
                  <a:gsLst>
                    <a:gs pos="0">
                      <a:srgbClr val="FFFFFF"/>
                    </a:gs>
                    <a:gs pos="86000">
                      <a:srgbClr val="FFFFFF"/>
                    </a:gs>
                  </a:gsLst>
                  <a:lin ang="5400000" scaled="0"/>
                </a:gradFill>
              </a:rPr>
            </a:br>
            <a:r>
              <a:rPr lang="en-US" sz="1100" kern="0" dirty="0">
                <a:gradFill>
                  <a:gsLst>
                    <a:gs pos="0">
                      <a:srgbClr val="FFFFFF"/>
                    </a:gs>
                    <a:gs pos="86000">
                      <a:srgbClr val="FFFFFF"/>
                    </a:gs>
                  </a:gsLst>
                  <a:lin ang="5400000" scaled="0"/>
                </a:gradFill>
              </a:rPr>
              <a:t>Apps</a:t>
            </a:r>
            <a:endParaRPr lang="en-US" sz="1100" dirty="0">
              <a:gradFill>
                <a:gsLst>
                  <a:gs pos="0">
                    <a:srgbClr val="FFFFFF"/>
                  </a:gs>
                  <a:gs pos="86000">
                    <a:srgbClr val="FFFFFF"/>
                  </a:gs>
                </a:gsLst>
                <a:lin ang="5400000" scaled="0"/>
              </a:gradFill>
              <a:ea typeface="Segoe UI" pitchFamily="34" charset="0"/>
              <a:cs typeface="Segoe UI" pitchFamily="34" charset="0"/>
            </a:endParaRPr>
          </a:p>
        </p:txBody>
      </p:sp>
      <p:pic>
        <p:nvPicPr>
          <p:cNvPr id="66" name="Picture 19" descr="C:\Users\claireh\Desktop\dyn-brand_ALT_rgb_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23073" y="3637959"/>
            <a:ext cx="742071" cy="2518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0" name="Picture 69" descr="ofc-brand_h_rgb_r.png"/>
          <p:cNvPicPr>
            <a:picLocks noChangeAspect="1"/>
          </p:cNvPicPr>
          <p:nvPr/>
        </p:nvPicPr>
        <p:blipFill>
          <a:blip r:embed="rId16" cstate="screen"/>
          <a:stretch>
            <a:fillRect/>
          </a:stretch>
        </p:blipFill>
        <p:spPr>
          <a:xfrm>
            <a:off x="5716579" y="693747"/>
            <a:ext cx="1623302" cy="549065"/>
          </a:xfrm>
          <a:prstGeom prst="rect">
            <a:avLst/>
          </a:prstGeom>
          <a:noFill/>
          <a:ln>
            <a:noFill/>
          </a:ln>
        </p:spPr>
      </p:pic>
      <p:pic>
        <p:nvPicPr>
          <p:cNvPr id="71" name="Picture 3" descr="C:\Users\pavc\Desktop\ShrPt10_h_rgb_r.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tretch/>
        </p:blipFill>
        <p:spPr bwMode="auto">
          <a:xfrm>
            <a:off x="5510681" y="1265115"/>
            <a:ext cx="1788980" cy="3487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2" name="Picture 13" descr="SQL08r2_h_rgb_r.png"/>
          <p:cNvPicPr>
            <a:picLocks noChangeAspect="1"/>
          </p:cNvPicPr>
          <p:nvPr/>
        </p:nvPicPr>
        <p:blipFill rotWithShape="1">
          <a:blip r:embed="rId18" cstate="print">
            <a:extLst>
              <a:ext uri="{28A0092B-C50C-407E-A947-70E740481C1C}">
                <a14:useLocalDpi xmlns:a14="http://schemas.microsoft.com/office/drawing/2010/main" val="0"/>
              </a:ext>
            </a:extLst>
          </a:blip>
          <a:srcRect r="28371"/>
          <a:stretch/>
        </p:blipFill>
        <p:spPr bwMode="auto">
          <a:xfrm>
            <a:off x="4800600" y="2320338"/>
            <a:ext cx="1713470" cy="4322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84" name="TextBox 83"/>
          <p:cNvSpPr txBox="1"/>
          <p:nvPr/>
        </p:nvSpPr>
        <p:spPr>
          <a:xfrm>
            <a:off x="6472065" y="2474859"/>
            <a:ext cx="536062" cy="300092"/>
          </a:xfrm>
          <a:prstGeom prst="rect">
            <a:avLst/>
          </a:prstGeom>
          <a:noFill/>
        </p:spPr>
        <p:txBody>
          <a:bodyPr wrap="none" lIns="68589" tIns="34295" rIns="68589" bIns="34295" rtlCol="0">
            <a:spAutoFit/>
          </a:bodyPr>
          <a:lstStyle/>
          <a:p>
            <a:r>
              <a:rPr lang="en-US" sz="1500" dirty="0">
                <a:solidFill>
                  <a:schemeClr val="bg1"/>
                </a:solidFill>
                <a:latin typeface="Segoe UI Light" pitchFamily="34" charset="0"/>
              </a:rPr>
              <a:t>2012</a:t>
            </a:r>
          </a:p>
        </p:txBody>
      </p:sp>
      <p:grpSp>
        <p:nvGrpSpPr>
          <p:cNvPr id="41" name="Group 40"/>
          <p:cNvGrpSpPr/>
          <p:nvPr/>
        </p:nvGrpSpPr>
        <p:grpSpPr>
          <a:xfrm>
            <a:off x="2751074" y="1733550"/>
            <a:ext cx="364602" cy="354125"/>
            <a:chOff x="3666665" y="2896763"/>
            <a:chExt cx="473843" cy="472167"/>
          </a:xfrm>
          <a:solidFill>
            <a:schemeClr val="bg1">
              <a:lumMod val="75000"/>
            </a:schemeClr>
          </a:solidFill>
        </p:grpSpPr>
        <p:sp>
          <p:nvSpPr>
            <p:cNvPr id="43" name="Up Arrow 42"/>
            <p:cNvSpPr/>
            <p:nvPr/>
          </p:nvSpPr>
          <p:spPr bwMode="auto">
            <a:xfrm rot="10800000">
              <a:off x="3666665" y="3084116"/>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42" name="Up Arrow 41"/>
            <p:cNvSpPr/>
            <p:nvPr/>
          </p:nvSpPr>
          <p:spPr bwMode="auto">
            <a:xfrm>
              <a:off x="3884392" y="2896763"/>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grpSp>
        <p:nvGrpSpPr>
          <p:cNvPr id="88" name="Group 87"/>
          <p:cNvGrpSpPr/>
          <p:nvPr/>
        </p:nvGrpSpPr>
        <p:grpSpPr>
          <a:xfrm>
            <a:off x="2667307" y="3113251"/>
            <a:ext cx="364602" cy="354125"/>
            <a:chOff x="3666665" y="2896763"/>
            <a:chExt cx="473843" cy="472167"/>
          </a:xfrm>
          <a:solidFill>
            <a:schemeClr val="bg1">
              <a:lumMod val="75000"/>
            </a:schemeClr>
          </a:solidFill>
        </p:grpSpPr>
        <p:sp>
          <p:nvSpPr>
            <p:cNvPr id="89" name="Up Arrow 88"/>
            <p:cNvSpPr/>
            <p:nvPr/>
          </p:nvSpPr>
          <p:spPr bwMode="auto">
            <a:xfrm rot="10800000">
              <a:off x="3666665" y="3084116"/>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90" name="Up Arrow 89"/>
            <p:cNvSpPr/>
            <p:nvPr/>
          </p:nvSpPr>
          <p:spPr bwMode="auto">
            <a:xfrm>
              <a:off x="3884392" y="2896763"/>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spTree>
    <p:extLst>
      <p:ext uri="{BB962C8B-B14F-4D97-AF65-F5344CB8AC3E}">
        <p14:creationId xmlns:p14="http://schemas.microsoft.com/office/powerpoint/2010/main" val="295228554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Business Intelligence</a:t>
            </a:r>
            <a:endParaRPr lang="en-US" dirty="0"/>
          </a:p>
        </p:txBody>
      </p:sp>
      <p:sp>
        <p:nvSpPr>
          <p:cNvPr id="31" name="Rounded Rectangle 30"/>
          <p:cNvSpPr/>
          <p:nvPr/>
        </p:nvSpPr>
        <p:spPr>
          <a:xfrm>
            <a:off x="381013" y="2931440"/>
            <a:ext cx="7035927" cy="1168443"/>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pic>
        <p:nvPicPr>
          <p:cNvPr id="32" name="Picture 7" descr="\\SFP\Work\White_Whale\3-22036_Kuleen_Bharadwaj\PPT\4_SQL Server Renewal\SFP_Art\Icons\Chris Icons\cube_blue.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8302" y="2980804"/>
            <a:ext cx="625720" cy="546440"/>
          </a:xfrm>
          <a:prstGeom prst="rect">
            <a:avLst/>
          </a:prstGeom>
          <a:solidFill>
            <a:schemeClr val="bg1">
              <a:lumMod val="75000"/>
            </a:schemeClr>
          </a:solidFill>
          <a:ln>
            <a:noFill/>
          </a:ln>
          <a:extLst/>
        </p:spPr>
      </p:pic>
      <p:pic>
        <p:nvPicPr>
          <p:cNvPr id="33" name="Picture 3" descr="\\SFP\Work\White_Whale\3-22036_Kuleen_Bharadwaj\PPT\4_SQL Server Renewal\SFP_Art\Icons\Chris Icons\report on browse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5105" y="2972383"/>
            <a:ext cx="657106" cy="481784"/>
          </a:xfrm>
          <a:prstGeom prst="rect">
            <a:avLst/>
          </a:prstGeom>
          <a:solidFill>
            <a:schemeClr val="bg1">
              <a:lumMod val="75000"/>
            </a:schemeClr>
          </a:solidFill>
          <a:ln>
            <a:noFill/>
          </a:ln>
          <a:extLst/>
        </p:spPr>
      </p:pic>
      <p:sp>
        <p:nvSpPr>
          <p:cNvPr id="34" name="TextBox 33"/>
          <p:cNvSpPr txBox="1"/>
          <p:nvPr/>
        </p:nvSpPr>
        <p:spPr>
          <a:xfrm>
            <a:off x="1510555" y="2992341"/>
            <a:ext cx="1217936"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Analysis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35" name="TextBox 34"/>
          <p:cNvSpPr txBox="1"/>
          <p:nvPr/>
        </p:nvSpPr>
        <p:spPr>
          <a:xfrm>
            <a:off x="2604608" y="3006138"/>
            <a:ext cx="1348831"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Reporting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36" name="Right Brace 35"/>
          <p:cNvSpPr/>
          <p:nvPr/>
        </p:nvSpPr>
        <p:spPr>
          <a:xfrm>
            <a:off x="4513996" y="2992334"/>
            <a:ext cx="103630" cy="1067040"/>
          </a:xfrm>
          <a:prstGeom prst="rightBrace">
            <a:avLst>
              <a:gd name="adj1" fmla="val 50767"/>
              <a:gd name="adj2" fmla="val 50000"/>
            </a:avLst>
          </a:prstGeom>
          <a:solidFill>
            <a:schemeClr val="bg1">
              <a:lumMod val="75000"/>
            </a:schemeClr>
          </a:solid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685864">
              <a:lnSpc>
                <a:spcPct val="90000"/>
              </a:lnSpc>
            </a:pPr>
            <a:endParaRPr lang="en-US" dirty="0">
              <a:solidFill>
                <a:prstClr val="white"/>
              </a:solidFill>
            </a:endParaRPr>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27708" r="20065" b="18003"/>
          <a:stretch/>
        </p:blipFill>
        <p:spPr>
          <a:xfrm>
            <a:off x="787600" y="3584060"/>
            <a:ext cx="687151" cy="515823"/>
          </a:xfrm>
          <a:prstGeom prst="rect">
            <a:avLst/>
          </a:prstGeom>
          <a:solidFill>
            <a:schemeClr val="bg1">
              <a:lumMod val="75000"/>
            </a:schemeClr>
          </a:solidFill>
          <a:ln>
            <a:noFill/>
          </a:ln>
        </p:spPr>
      </p:pic>
      <p:grpSp>
        <p:nvGrpSpPr>
          <p:cNvPr id="38" name="Group 37"/>
          <p:cNvGrpSpPr/>
          <p:nvPr/>
        </p:nvGrpSpPr>
        <p:grpSpPr>
          <a:xfrm>
            <a:off x="3808647" y="3530509"/>
            <a:ext cx="593178" cy="528866"/>
            <a:chOff x="5909319" y="31035"/>
            <a:chExt cx="1369030" cy="1046305"/>
          </a:xfrm>
          <a:solidFill>
            <a:schemeClr val="bg1">
              <a:lumMod val="75000"/>
            </a:schemeClr>
          </a:solidFill>
        </p:grpSpPr>
        <p:pic>
          <p:nvPicPr>
            <p:cNvPr id="44" name="Picture 4" descr="\\SFP\Work\White_Whale\3-22036_Kuleen_Bharadwaj\PPT\4_SQL Server Renewal\SFP_Art\Icons\Chris Icons\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5525" y="31035"/>
              <a:ext cx="1012824" cy="770337"/>
            </a:xfrm>
            <a:prstGeom prst="rect">
              <a:avLst/>
            </a:prstGeom>
            <a:grpFill/>
            <a:extLst/>
          </p:spPr>
        </p:pic>
        <p:pic>
          <p:nvPicPr>
            <p:cNvPr id="45" name="Picture 5" descr="\\SFP\Work\White_Whale\3-22036_Kuleen_Bharadwaj\PPT\4_SQL Server Renewal\SFP_Art\Icons\Chris Icons\folder forgrou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7418" y="171260"/>
              <a:ext cx="1005554" cy="768096"/>
            </a:xfrm>
            <a:prstGeom prst="rect">
              <a:avLst/>
            </a:prstGeom>
            <a:grpFill/>
            <a:extLst/>
          </p:spPr>
        </p:pic>
        <p:pic>
          <p:nvPicPr>
            <p:cNvPr id="46" name="Picture 5" descr="\\SFP\Work\White_Whale\3-22036_Kuleen_Bharadwaj\PPT\4_SQL Server Renewal\SFP_Art\Icons\Chris Icons\folder forgrou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9319" y="309245"/>
              <a:ext cx="1005554" cy="768095"/>
            </a:xfrm>
            <a:prstGeom prst="rect">
              <a:avLst/>
            </a:prstGeom>
            <a:grpFill/>
            <a:extLst/>
          </p:spPr>
        </p:pic>
      </p:grpSp>
      <p:sp>
        <p:nvSpPr>
          <p:cNvPr id="39" name="TextBox 38"/>
          <p:cNvSpPr txBox="1"/>
          <p:nvPr/>
        </p:nvSpPr>
        <p:spPr>
          <a:xfrm>
            <a:off x="1397474" y="3639043"/>
            <a:ext cx="1444098"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Integration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40" name="TextBox 39"/>
          <p:cNvSpPr txBox="1"/>
          <p:nvPr/>
        </p:nvSpPr>
        <p:spPr>
          <a:xfrm>
            <a:off x="2468547" y="3639043"/>
            <a:ext cx="1502186" cy="3323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1200" dirty="0">
                <a:gradFill>
                  <a:gsLst>
                    <a:gs pos="0">
                      <a:srgbClr val="FFFFFF"/>
                    </a:gs>
                    <a:gs pos="86000">
                      <a:srgbClr val="FFFFFF"/>
                    </a:gs>
                  </a:gsLst>
                  <a:lin ang="5400000" scaled="0"/>
                </a:gradFill>
              </a:rPr>
              <a:t>Master Data </a:t>
            </a:r>
          </a:p>
          <a:p>
            <a:pPr algn="ctr" defTabSz="685864">
              <a:lnSpc>
                <a:spcPct val="90000"/>
              </a:lnSpc>
            </a:pPr>
            <a:r>
              <a:rPr lang="en-US" sz="1200" dirty="0">
                <a:gradFill>
                  <a:gsLst>
                    <a:gs pos="0">
                      <a:srgbClr val="FFFFFF"/>
                    </a:gs>
                    <a:gs pos="86000">
                      <a:srgbClr val="FFFFFF"/>
                    </a:gs>
                  </a:gsLst>
                  <a:lin ang="5400000" scaled="0"/>
                </a:gradFill>
              </a:rPr>
              <a:t>Services</a:t>
            </a:r>
          </a:p>
        </p:txBody>
      </p:sp>
      <p:sp>
        <p:nvSpPr>
          <p:cNvPr id="48" name="Rounded Rectangle 47"/>
          <p:cNvSpPr/>
          <p:nvPr/>
        </p:nvSpPr>
        <p:spPr>
          <a:xfrm>
            <a:off x="381001" y="642306"/>
            <a:ext cx="7035926" cy="1131570"/>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sp>
        <p:nvSpPr>
          <p:cNvPr id="49" name="Right Brace 48"/>
          <p:cNvSpPr/>
          <p:nvPr/>
        </p:nvSpPr>
        <p:spPr>
          <a:xfrm>
            <a:off x="5261153" y="693741"/>
            <a:ext cx="103630" cy="1028700"/>
          </a:xfrm>
          <a:prstGeom prst="rightBrace">
            <a:avLst>
              <a:gd name="adj1" fmla="val 50767"/>
              <a:gd name="adj2" fmla="val 50000"/>
            </a:avLst>
          </a:prstGeom>
          <a:solidFill>
            <a:schemeClr val="bg1">
              <a:lumMod val="75000"/>
            </a:schemeClr>
          </a:solid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defTabSz="685864">
              <a:lnSpc>
                <a:spcPct val="90000"/>
              </a:lnSpc>
            </a:pPr>
            <a:endParaRPr lang="en-US" dirty="0">
              <a:solidFill>
                <a:prstClr val="white"/>
              </a:solidFill>
            </a:endParaRPr>
          </a:p>
        </p:txBody>
      </p:sp>
      <p:pic>
        <p:nvPicPr>
          <p:cNvPr id="50" name="Picture 49" descr="Excel2007_ProductIcon.png"/>
          <p:cNvPicPr>
            <a:picLocks noChangeAspect="1"/>
          </p:cNvPicPr>
          <p:nvPr/>
        </p:nvPicPr>
        <p:blipFill>
          <a:blip r:embed="rId7" cstate="print"/>
          <a:stretch>
            <a:fillRect/>
          </a:stretch>
        </p:blipFill>
        <p:spPr>
          <a:xfrm>
            <a:off x="3205825" y="816523"/>
            <a:ext cx="439706" cy="414908"/>
          </a:xfrm>
          <a:prstGeom prst="rect">
            <a:avLst/>
          </a:prstGeom>
          <a:solidFill>
            <a:schemeClr val="bg1">
              <a:lumMod val="75000"/>
            </a:schemeClr>
          </a:solidFill>
        </p:spPr>
      </p:pic>
      <p:sp>
        <p:nvSpPr>
          <p:cNvPr id="51" name="TextBox 50"/>
          <p:cNvSpPr txBox="1"/>
          <p:nvPr/>
        </p:nvSpPr>
        <p:spPr>
          <a:xfrm>
            <a:off x="2083105" y="1325648"/>
            <a:ext cx="928742" cy="2492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SharePoint</a:t>
            </a:r>
          </a:p>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Scorecards</a:t>
            </a:r>
          </a:p>
        </p:txBody>
      </p:sp>
      <p:sp>
        <p:nvSpPr>
          <p:cNvPr id="52" name="TextBox 51"/>
          <p:cNvSpPr txBox="1"/>
          <p:nvPr/>
        </p:nvSpPr>
        <p:spPr>
          <a:xfrm>
            <a:off x="2961306" y="1325648"/>
            <a:ext cx="928742" cy="24929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Excel </a:t>
            </a:r>
          </a:p>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Workbooks</a:t>
            </a:r>
          </a:p>
        </p:txBody>
      </p:sp>
      <p:sp>
        <p:nvSpPr>
          <p:cNvPr id="53" name="TextBox 52"/>
          <p:cNvSpPr txBox="1"/>
          <p:nvPr/>
        </p:nvSpPr>
        <p:spPr>
          <a:xfrm>
            <a:off x="3795658" y="1325646"/>
            <a:ext cx="928742" cy="37394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PowerPivot &amp;</a:t>
            </a:r>
            <a:br>
              <a:rPr lang="en-US" sz="900" dirty="0">
                <a:gradFill>
                  <a:gsLst>
                    <a:gs pos="0">
                      <a:srgbClr val="FFFFFF"/>
                    </a:gs>
                    <a:gs pos="86000">
                      <a:srgbClr val="FFFFFF"/>
                    </a:gs>
                  </a:gsLst>
                  <a:lin ang="5400000" scaled="0"/>
                </a:gradFill>
                <a:ea typeface="Segoe UI" pitchFamily="34" charset="0"/>
                <a:cs typeface="Segoe UI" pitchFamily="34" charset="0"/>
              </a:rPr>
            </a:br>
            <a:r>
              <a:rPr lang="en-US" sz="900" dirty="0">
                <a:gradFill>
                  <a:gsLst>
                    <a:gs pos="0">
                      <a:srgbClr val="FFFFFF"/>
                    </a:gs>
                    <a:gs pos="86000">
                      <a:srgbClr val="FFFFFF"/>
                    </a:gs>
                  </a:gsLst>
                  <a:lin ang="5400000" scaled="0"/>
                </a:gradFill>
                <a:ea typeface="Segoe UI" pitchFamily="34" charset="0"/>
                <a:cs typeface="Segoe UI" pitchFamily="34" charset="0"/>
              </a:rPr>
              <a:t>PowerView Applications</a:t>
            </a:r>
          </a:p>
        </p:txBody>
      </p:sp>
      <p:sp>
        <p:nvSpPr>
          <p:cNvPr id="54" name="TextBox 53"/>
          <p:cNvSpPr txBox="1"/>
          <p:nvPr/>
        </p:nvSpPr>
        <p:spPr>
          <a:xfrm>
            <a:off x="1097529" y="1325646"/>
            <a:ext cx="928742" cy="373949"/>
          </a:xfrm>
          <a:prstGeom prst="rect">
            <a:avLst/>
          </a:prstGeom>
          <a:solidFill>
            <a:schemeClr val="bg1">
              <a:lumMod val="75000"/>
            </a:schemeClr>
          </a:solidFill>
        </p:spPr>
        <p:txBody>
          <a:bodyPr wrap="square" lIns="0" tIns="0" rIns="0" bIns="0" rtlCol="0">
            <a:spAutoFit/>
          </a:bodyPr>
          <a:lstStyle/>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SharePoint</a:t>
            </a:r>
          </a:p>
          <a:p>
            <a:pPr algn="ctr" defTabSz="685864">
              <a:lnSpc>
                <a:spcPct val="90000"/>
              </a:lnSpc>
            </a:pPr>
            <a:r>
              <a:rPr lang="en-US" sz="900" dirty="0">
                <a:gradFill>
                  <a:gsLst>
                    <a:gs pos="0">
                      <a:srgbClr val="FFFFFF"/>
                    </a:gs>
                    <a:gs pos="86000">
                      <a:srgbClr val="FFFFFF"/>
                    </a:gs>
                  </a:gsLst>
                  <a:lin ang="5400000" scaled="0"/>
                </a:gradFill>
                <a:ea typeface="Segoe UI" pitchFamily="34" charset="0"/>
                <a:cs typeface="Segoe UI" pitchFamily="34" charset="0"/>
              </a:rPr>
              <a:t>Search &amp; Dashboards</a:t>
            </a:r>
          </a:p>
        </p:txBody>
      </p: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6873" y="817242"/>
            <a:ext cx="610057" cy="445770"/>
          </a:xfrm>
          <a:prstGeom prst="rect">
            <a:avLst/>
          </a:prstGeom>
          <a:solidFill>
            <a:schemeClr val="bg1">
              <a:lumMod val="75000"/>
            </a:schemeClr>
          </a:solidFill>
          <a:ln>
            <a:noFill/>
          </a:ln>
        </p:spPr>
      </p:pic>
      <p:grpSp>
        <p:nvGrpSpPr>
          <p:cNvPr id="56" name="Group 55"/>
          <p:cNvGrpSpPr/>
          <p:nvPr/>
        </p:nvGrpSpPr>
        <p:grpSpPr>
          <a:xfrm>
            <a:off x="3919505" y="716678"/>
            <a:ext cx="586797" cy="542208"/>
            <a:chOff x="4408488" y="1547141"/>
            <a:chExt cx="762610" cy="722944"/>
          </a:xfrm>
          <a:solidFill>
            <a:schemeClr val="bg1">
              <a:lumMod val="75000"/>
            </a:schemeClr>
          </a:solidFill>
        </p:grpSpPr>
        <p:pic>
          <p:nvPicPr>
            <p:cNvPr id="58"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408488" y="1547141"/>
              <a:ext cx="486528" cy="478200"/>
            </a:xfrm>
            <a:prstGeom prst="rect">
              <a:avLst/>
            </a:prstGeom>
            <a:grpFill/>
            <a:extLst/>
          </p:spPr>
        </p:pic>
        <p:pic>
          <p:nvPicPr>
            <p:cNvPr id="59"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7951" y="1697190"/>
              <a:ext cx="543147" cy="5728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Picture 4" descr="\\SFP\Work\White_Whale\3-22036_Kuleen_Bharadwaj\PPT\4_SQL Server Renewal\SFP_Art\Icons\Chris Icons\brows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91236" y="784964"/>
            <a:ext cx="492643" cy="480060"/>
          </a:xfrm>
          <a:prstGeom prst="rect">
            <a:avLst/>
          </a:prstGeom>
          <a:solidFill>
            <a:schemeClr val="bg1">
              <a:lumMod val="75000"/>
            </a:schemeClr>
          </a:solidFill>
          <a:extLst/>
        </p:spPr>
      </p:pic>
      <p:sp>
        <p:nvSpPr>
          <p:cNvPr id="60" name="Rounded Rectangle 59"/>
          <p:cNvSpPr/>
          <p:nvPr/>
        </p:nvSpPr>
        <p:spPr>
          <a:xfrm>
            <a:off x="381013" y="4324246"/>
            <a:ext cx="7035927" cy="729836"/>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sp>
        <p:nvSpPr>
          <p:cNvPr id="61" name="Rectangle 60"/>
          <p:cNvSpPr/>
          <p:nvPr/>
        </p:nvSpPr>
        <p:spPr>
          <a:xfrm>
            <a:off x="5182058" y="4544669"/>
            <a:ext cx="1179480" cy="304699"/>
          </a:xfrm>
          <a:prstGeom prst="rect">
            <a:avLst/>
          </a:prstGeom>
        </p:spPr>
        <p:txBody>
          <a:bodyPr wrap="square" lIns="0" tIns="0" rIns="0" bIns="0">
            <a:spAutoFit/>
          </a:bodyPr>
          <a:lstStyle/>
          <a:p>
            <a:pPr algn="ctr" defTabSz="685864">
              <a:lnSpc>
                <a:spcPct val="90000"/>
              </a:lnSpc>
            </a:pPr>
            <a:r>
              <a:rPr lang="en-US" sz="1100" kern="0" dirty="0">
                <a:gradFill>
                  <a:gsLst>
                    <a:gs pos="0">
                      <a:srgbClr val="FFFFFF"/>
                    </a:gs>
                    <a:gs pos="86000">
                      <a:srgbClr val="FFFFFF"/>
                    </a:gs>
                  </a:gsLst>
                  <a:lin ang="5400000" scaled="0"/>
                </a:gradFill>
              </a:rPr>
              <a:t>Odata</a:t>
            </a:r>
          </a:p>
          <a:p>
            <a:pPr algn="ctr" defTabSz="685864">
              <a:lnSpc>
                <a:spcPct val="90000"/>
              </a:lnSpc>
            </a:pPr>
            <a:r>
              <a:rPr lang="en-US" sz="1100" kern="0" dirty="0">
                <a:gradFill>
                  <a:gsLst>
                    <a:gs pos="0">
                      <a:srgbClr val="FFFFFF"/>
                    </a:gs>
                    <a:gs pos="86000">
                      <a:srgbClr val="FFFFFF"/>
                    </a:gs>
                  </a:gsLst>
                  <a:lin ang="5400000" scaled="0"/>
                </a:gradFill>
              </a:rPr>
              <a:t>Feeds</a:t>
            </a:r>
          </a:p>
        </p:txBody>
      </p:sp>
      <p:pic>
        <p:nvPicPr>
          <p:cNvPr id="62" name="Picture 33" descr="SQL08r2_h_rgb_r.png"/>
          <p:cNvPicPr>
            <a:picLocks noChangeAspect="1"/>
          </p:cNvPicPr>
          <p:nvPr/>
        </p:nvPicPr>
        <p:blipFill rotWithShape="1">
          <a:blip r:embed="rId12" cstate="print"/>
          <a:srcRect r="27195"/>
          <a:stretch/>
        </p:blipFill>
        <p:spPr>
          <a:xfrm>
            <a:off x="1560868" y="4565140"/>
            <a:ext cx="980391" cy="243311"/>
          </a:xfrm>
          <a:prstGeom prst="rect">
            <a:avLst/>
          </a:prstGeom>
        </p:spPr>
      </p:pic>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6925" y="4416601"/>
            <a:ext cx="361824" cy="546966"/>
          </a:xfrm>
          <a:prstGeom prst="rect">
            <a:avLst/>
          </a:prstGeom>
          <a:noFill/>
          <a:ln>
            <a:noFill/>
          </a:ln>
        </p:spPr>
      </p:pic>
      <p:pic>
        <p:nvPicPr>
          <p:cNvPr id="64" name="Picture 3" descr="\\showsrus\images\LOGOS\GEN_LOGO\S\SAP logo med.png"/>
          <p:cNvPicPr>
            <a:picLocks noChangeAspect="1" noChangeArrowheads="1"/>
          </p:cNvPicPr>
          <p:nvPr/>
        </p:nvPicPr>
        <p:blipFill>
          <a:blip r:embed="rId14" cstate="print">
            <a:lum bright="10000"/>
          </a:blip>
          <a:srcRect/>
          <a:stretch>
            <a:fillRect/>
          </a:stretch>
        </p:blipFill>
        <p:spPr bwMode="invGray">
          <a:xfrm>
            <a:off x="2902219" y="4586298"/>
            <a:ext cx="529585" cy="228600"/>
          </a:xfrm>
          <a:prstGeom prst="rect">
            <a:avLst/>
          </a:prstGeom>
          <a:noFill/>
        </p:spPr>
      </p:pic>
      <p:sp>
        <p:nvSpPr>
          <p:cNvPr id="65" name="TextBox 64"/>
          <p:cNvSpPr txBox="1"/>
          <p:nvPr/>
        </p:nvSpPr>
        <p:spPr>
          <a:xfrm>
            <a:off x="4531101" y="4552697"/>
            <a:ext cx="979580" cy="304699"/>
          </a:xfrm>
          <a:prstGeom prst="rect">
            <a:avLst/>
          </a:prstGeom>
          <a:noFill/>
        </p:spPr>
        <p:txBody>
          <a:bodyPr wrap="square" lIns="0" tIns="0" rIns="0" bIns="0" rtlCol="0">
            <a:spAutoFit/>
          </a:bodyPr>
          <a:lstStyle/>
          <a:p>
            <a:pPr algn="ctr" defTabSz="685864">
              <a:lnSpc>
                <a:spcPct val="90000"/>
              </a:lnSpc>
            </a:pPr>
            <a:r>
              <a:rPr lang="en-US" sz="1100" kern="0" dirty="0">
                <a:gradFill>
                  <a:gsLst>
                    <a:gs pos="0">
                      <a:srgbClr val="FFFFFF"/>
                    </a:gs>
                    <a:gs pos="86000">
                      <a:srgbClr val="FFFFFF"/>
                    </a:gs>
                  </a:gsLst>
                  <a:lin ang="5400000" scaled="0"/>
                </a:gradFill>
              </a:rPr>
              <a:t>LOB </a:t>
            </a:r>
            <a:br>
              <a:rPr lang="en-US" sz="1100" kern="0" dirty="0">
                <a:gradFill>
                  <a:gsLst>
                    <a:gs pos="0">
                      <a:srgbClr val="FFFFFF"/>
                    </a:gs>
                    <a:gs pos="86000">
                      <a:srgbClr val="FFFFFF"/>
                    </a:gs>
                  </a:gsLst>
                  <a:lin ang="5400000" scaled="0"/>
                </a:gradFill>
              </a:rPr>
            </a:br>
            <a:r>
              <a:rPr lang="en-US" sz="1100" kern="0" dirty="0">
                <a:gradFill>
                  <a:gsLst>
                    <a:gs pos="0">
                      <a:srgbClr val="FFFFFF"/>
                    </a:gs>
                    <a:gs pos="86000">
                      <a:srgbClr val="FFFFFF"/>
                    </a:gs>
                  </a:gsLst>
                  <a:lin ang="5400000" scaled="0"/>
                </a:gradFill>
              </a:rPr>
              <a:t>Apps</a:t>
            </a:r>
            <a:endParaRPr lang="en-US" sz="1100" dirty="0">
              <a:gradFill>
                <a:gsLst>
                  <a:gs pos="0">
                    <a:srgbClr val="FFFFFF"/>
                  </a:gs>
                  <a:gs pos="86000">
                    <a:srgbClr val="FFFFFF"/>
                  </a:gs>
                </a:gsLst>
                <a:lin ang="5400000" scaled="0"/>
              </a:gradFill>
              <a:ea typeface="Segoe UI" pitchFamily="34" charset="0"/>
              <a:cs typeface="Segoe UI" pitchFamily="34" charset="0"/>
            </a:endParaRPr>
          </a:p>
        </p:txBody>
      </p:sp>
      <p:pic>
        <p:nvPicPr>
          <p:cNvPr id="66" name="Picture 19" descr="C:\Users\claireh\Desktop\dyn-brand_ALT_rgb_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23073" y="4552687"/>
            <a:ext cx="742071" cy="25185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0" name="Picture 69" descr="ofc-brand_h_rgb_r.png"/>
          <p:cNvPicPr>
            <a:picLocks noChangeAspect="1"/>
          </p:cNvPicPr>
          <p:nvPr/>
        </p:nvPicPr>
        <p:blipFill>
          <a:blip r:embed="rId16" cstate="screen"/>
          <a:stretch>
            <a:fillRect/>
          </a:stretch>
        </p:blipFill>
        <p:spPr>
          <a:xfrm>
            <a:off x="5716579" y="693747"/>
            <a:ext cx="1623302" cy="549065"/>
          </a:xfrm>
          <a:prstGeom prst="rect">
            <a:avLst/>
          </a:prstGeom>
          <a:noFill/>
          <a:ln>
            <a:noFill/>
          </a:ln>
        </p:spPr>
      </p:pic>
      <p:pic>
        <p:nvPicPr>
          <p:cNvPr id="71" name="Picture 3" descr="C:\Users\pavc\Desktop\ShrPt10_h_rgb_r.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tretch/>
        </p:blipFill>
        <p:spPr bwMode="auto">
          <a:xfrm>
            <a:off x="5510681" y="1265115"/>
            <a:ext cx="1788980" cy="34874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2" name="Picture 13" descr="SQL08r2_h_rgb_r.png"/>
          <p:cNvPicPr>
            <a:picLocks noChangeAspect="1"/>
          </p:cNvPicPr>
          <p:nvPr/>
        </p:nvPicPr>
        <p:blipFill rotWithShape="1">
          <a:blip r:embed="rId18" cstate="print">
            <a:extLst>
              <a:ext uri="{28A0092B-C50C-407E-A947-70E740481C1C}">
                <a14:useLocalDpi xmlns:a14="http://schemas.microsoft.com/office/drawing/2010/main" val="0"/>
              </a:ext>
            </a:extLst>
          </a:blip>
          <a:srcRect r="28371"/>
          <a:stretch/>
        </p:blipFill>
        <p:spPr bwMode="auto">
          <a:xfrm>
            <a:off x="4800600" y="3235066"/>
            <a:ext cx="1713470" cy="43222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 name="Rounded Rectangle 72"/>
          <p:cNvSpPr/>
          <p:nvPr/>
        </p:nvSpPr>
        <p:spPr>
          <a:xfrm>
            <a:off x="381013" y="1985332"/>
            <a:ext cx="7035927" cy="729836"/>
          </a:xfrm>
          <a:prstGeom prst="roundRect">
            <a:avLst>
              <a:gd name="adj" fmla="val 0"/>
            </a:avLst>
          </a:prstGeom>
          <a:solidFill>
            <a:schemeClr val="bg1">
              <a:lumMod val="75000"/>
            </a:schemeClr>
          </a:soli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a:p>
            <a:pPr algn="ctr" defTabSz="685666" fontAlgn="base">
              <a:lnSpc>
                <a:spcPct val="90000"/>
              </a:lnSpc>
              <a:spcBef>
                <a:spcPct val="0"/>
              </a:spcBef>
              <a:spcAft>
                <a:spcPct val="0"/>
              </a:spcAft>
            </a:pPr>
            <a:endParaRPr lang="en-US" sz="1500" dirty="0">
              <a:ln w="3175">
                <a:noFill/>
              </a:ln>
              <a:gradFill>
                <a:gsLst>
                  <a:gs pos="0">
                    <a:srgbClr val="FFFFFF"/>
                  </a:gs>
                  <a:gs pos="100000">
                    <a:srgbClr val="FFFFFF"/>
                  </a:gs>
                </a:gsLst>
                <a:lin ang="5400000" scaled="0"/>
              </a:gradFill>
              <a:cs typeface="Arial" charset="0"/>
            </a:endParaRPr>
          </a:p>
        </p:txBody>
      </p:sp>
      <p:sp>
        <p:nvSpPr>
          <p:cNvPr id="74" name="TextBox 73"/>
          <p:cNvSpPr txBox="1"/>
          <p:nvPr/>
        </p:nvSpPr>
        <p:spPr>
          <a:xfrm>
            <a:off x="1752602" y="2267156"/>
            <a:ext cx="1217935" cy="152349"/>
          </a:xfrm>
          <a:prstGeom prst="rect">
            <a:avLst/>
          </a:prstGeom>
          <a:noFill/>
        </p:spPr>
        <p:txBody>
          <a:bodyPr wrap="square" lIns="0" tIns="0" rIns="0" bIns="0" rtlCol="0">
            <a:spAutoFit/>
          </a:bodyPr>
          <a:lstStyle/>
          <a:p>
            <a:pPr algn="ctr" defTabSz="685864">
              <a:lnSpc>
                <a:spcPct val="90000"/>
              </a:lnSpc>
            </a:pPr>
            <a:r>
              <a:rPr lang="en-US" sz="1100" dirty="0">
                <a:gradFill>
                  <a:gsLst>
                    <a:gs pos="0">
                      <a:srgbClr val="FFFFFF"/>
                    </a:gs>
                    <a:gs pos="86000">
                      <a:srgbClr val="FFFFFF"/>
                    </a:gs>
                  </a:gsLst>
                  <a:lin ang="5400000" scaled="0"/>
                </a:gradFill>
              </a:rPr>
              <a:t>Publish</a:t>
            </a:r>
          </a:p>
        </p:txBody>
      </p:sp>
      <p:sp>
        <p:nvSpPr>
          <p:cNvPr id="75" name="TextBox 74"/>
          <p:cNvSpPr txBox="1"/>
          <p:nvPr/>
        </p:nvSpPr>
        <p:spPr>
          <a:xfrm>
            <a:off x="2397563" y="2267156"/>
            <a:ext cx="1217935" cy="152349"/>
          </a:xfrm>
          <a:prstGeom prst="rect">
            <a:avLst/>
          </a:prstGeom>
          <a:noFill/>
        </p:spPr>
        <p:txBody>
          <a:bodyPr wrap="square" lIns="0" tIns="0" rIns="0" bIns="0" rtlCol="0">
            <a:spAutoFit/>
          </a:bodyPr>
          <a:lstStyle/>
          <a:p>
            <a:pPr algn="ctr" defTabSz="685864">
              <a:lnSpc>
                <a:spcPct val="90000"/>
              </a:lnSpc>
            </a:pPr>
            <a:r>
              <a:rPr lang="en-US" sz="1100" dirty="0">
                <a:gradFill>
                  <a:gsLst>
                    <a:gs pos="0">
                      <a:srgbClr val="FFFFFF"/>
                    </a:gs>
                    <a:gs pos="86000">
                      <a:srgbClr val="FFFFFF"/>
                    </a:gs>
                  </a:gsLst>
                  <a:lin ang="5400000" scaled="0"/>
                </a:gradFill>
              </a:rPr>
              <a:t>Discover</a:t>
            </a:r>
          </a:p>
        </p:txBody>
      </p:sp>
      <p:sp>
        <p:nvSpPr>
          <p:cNvPr id="76" name="TextBox 75"/>
          <p:cNvSpPr txBox="1"/>
          <p:nvPr/>
        </p:nvSpPr>
        <p:spPr>
          <a:xfrm>
            <a:off x="3087815" y="2267156"/>
            <a:ext cx="1217935" cy="152349"/>
          </a:xfrm>
          <a:prstGeom prst="rect">
            <a:avLst/>
          </a:prstGeom>
          <a:noFill/>
        </p:spPr>
        <p:txBody>
          <a:bodyPr wrap="square" lIns="0" tIns="0" rIns="0" bIns="0" rtlCol="0">
            <a:spAutoFit/>
          </a:bodyPr>
          <a:lstStyle/>
          <a:p>
            <a:pPr algn="ctr" defTabSz="685864">
              <a:lnSpc>
                <a:spcPct val="90000"/>
              </a:lnSpc>
            </a:pPr>
            <a:r>
              <a:rPr lang="en-US" sz="1100" dirty="0">
                <a:gradFill>
                  <a:gsLst>
                    <a:gs pos="0">
                      <a:srgbClr val="FFFFFF"/>
                    </a:gs>
                    <a:gs pos="86000">
                      <a:srgbClr val="FFFFFF"/>
                    </a:gs>
                  </a:gsLst>
                  <a:lin ang="5400000" scaled="0"/>
                </a:gradFill>
              </a:rPr>
              <a:t>Consume</a:t>
            </a:r>
          </a:p>
        </p:txBody>
      </p:sp>
      <p:sp>
        <p:nvSpPr>
          <p:cNvPr id="77" name="TextBox 76"/>
          <p:cNvSpPr txBox="1"/>
          <p:nvPr/>
        </p:nvSpPr>
        <p:spPr>
          <a:xfrm>
            <a:off x="3865707" y="2267156"/>
            <a:ext cx="1217935" cy="152349"/>
          </a:xfrm>
          <a:prstGeom prst="rect">
            <a:avLst/>
          </a:prstGeom>
          <a:noFill/>
        </p:spPr>
        <p:txBody>
          <a:bodyPr wrap="square" lIns="0" tIns="0" rIns="0" bIns="0" rtlCol="0">
            <a:spAutoFit/>
          </a:bodyPr>
          <a:lstStyle/>
          <a:p>
            <a:pPr algn="ctr" defTabSz="685864">
              <a:lnSpc>
                <a:spcPct val="90000"/>
              </a:lnSpc>
            </a:pPr>
            <a:r>
              <a:rPr lang="en-US" sz="1100" dirty="0">
                <a:gradFill>
                  <a:gsLst>
                    <a:gs pos="0">
                      <a:srgbClr val="FFFFFF"/>
                    </a:gs>
                    <a:gs pos="86000">
                      <a:srgbClr val="FFFFFF"/>
                    </a:gs>
                  </a:gsLst>
                  <a:lin ang="5400000" scaled="0"/>
                </a:gradFill>
              </a:rPr>
              <a:t>Community</a:t>
            </a:r>
          </a:p>
        </p:txBody>
      </p:sp>
      <p:sp>
        <p:nvSpPr>
          <p:cNvPr id="84" name="TextBox 83"/>
          <p:cNvSpPr txBox="1"/>
          <p:nvPr/>
        </p:nvSpPr>
        <p:spPr>
          <a:xfrm>
            <a:off x="6472065" y="3389587"/>
            <a:ext cx="536062" cy="300092"/>
          </a:xfrm>
          <a:prstGeom prst="rect">
            <a:avLst/>
          </a:prstGeom>
          <a:noFill/>
        </p:spPr>
        <p:txBody>
          <a:bodyPr wrap="none" lIns="68589" tIns="34295" rIns="68589" bIns="34295" rtlCol="0">
            <a:spAutoFit/>
          </a:bodyPr>
          <a:lstStyle/>
          <a:p>
            <a:r>
              <a:rPr lang="en-US" sz="1500" dirty="0">
                <a:solidFill>
                  <a:schemeClr val="bg1"/>
                </a:solidFill>
                <a:latin typeface="Segoe UI Light" pitchFamily="34" charset="0"/>
              </a:rPr>
              <a:t>2012</a:t>
            </a:r>
          </a:p>
        </p:txBody>
      </p:sp>
      <p:grpSp>
        <p:nvGrpSpPr>
          <p:cNvPr id="41" name="Group 40"/>
          <p:cNvGrpSpPr/>
          <p:nvPr/>
        </p:nvGrpSpPr>
        <p:grpSpPr>
          <a:xfrm>
            <a:off x="2751074" y="2648278"/>
            <a:ext cx="364602" cy="354125"/>
            <a:chOff x="3666665" y="2896763"/>
            <a:chExt cx="473843" cy="472167"/>
          </a:xfrm>
          <a:solidFill>
            <a:schemeClr val="bg1">
              <a:lumMod val="75000"/>
            </a:schemeClr>
          </a:solidFill>
        </p:grpSpPr>
        <p:sp>
          <p:nvSpPr>
            <p:cNvPr id="43" name="Up Arrow 42"/>
            <p:cNvSpPr/>
            <p:nvPr/>
          </p:nvSpPr>
          <p:spPr bwMode="auto">
            <a:xfrm rot="10800000">
              <a:off x="3666665" y="3084116"/>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42" name="Up Arrow 41"/>
            <p:cNvSpPr/>
            <p:nvPr/>
          </p:nvSpPr>
          <p:spPr bwMode="auto">
            <a:xfrm>
              <a:off x="3884392" y="2896763"/>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grpSp>
        <p:nvGrpSpPr>
          <p:cNvPr id="85" name="Group 84"/>
          <p:cNvGrpSpPr/>
          <p:nvPr/>
        </p:nvGrpSpPr>
        <p:grpSpPr>
          <a:xfrm>
            <a:off x="2703203" y="1699597"/>
            <a:ext cx="364602" cy="354125"/>
            <a:chOff x="3666665" y="2896763"/>
            <a:chExt cx="473843" cy="472167"/>
          </a:xfrm>
          <a:solidFill>
            <a:schemeClr val="bg1">
              <a:lumMod val="75000"/>
            </a:schemeClr>
          </a:solidFill>
        </p:grpSpPr>
        <p:sp>
          <p:nvSpPr>
            <p:cNvPr id="86" name="Up Arrow 85"/>
            <p:cNvSpPr/>
            <p:nvPr/>
          </p:nvSpPr>
          <p:spPr bwMode="auto">
            <a:xfrm rot="10800000">
              <a:off x="3666665" y="3084116"/>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87" name="Up Arrow 86"/>
            <p:cNvSpPr/>
            <p:nvPr/>
          </p:nvSpPr>
          <p:spPr bwMode="auto">
            <a:xfrm>
              <a:off x="3884392" y="2896763"/>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grpSp>
        <p:nvGrpSpPr>
          <p:cNvPr id="88" name="Group 87"/>
          <p:cNvGrpSpPr/>
          <p:nvPr/>
        </p:nvGrpSpPr>
        <p:grpSpPr>
          <a:xfrm>
            <a:off x="2667307" y="4027979"/>
            <a:ext cx="364602" cy="354125"/>
            <a:chOff x="3666665" y="2896763"/>
            <a:chExt cx="473843" cy="472167"/>
          </a:xfrm>
          <a:solidFill>
            <a:schemeClr val="bg1">
              <a:lumMod val="75000"/>
            </a:schemeClr>
          </a:solidFill>
        </p:grpSpPr>
        <p:sp>
          <p:nvSpPr>
            <p:cNvPr id="89" name="Up Arrow 88"/>
            <p:cNvSpPr/>
            <p:nvPr/>
          </p:nvSpPr>
          <p:spPr bwMode="auto">
            <a:xfrm rot="10800000">
              <a:off x="3666665" y="3084116"/>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90" name="Up Arrow 89"/>
            <p:cNvSpPr/>
            <p:nvPr/>
          </p:nvSpPr>
          <p:spPr bwMode="auto">
            <a:xfrm>
              <a:off x="3884392" y="2896763"/>
              <a:ext cx="256116" cy="284814"/>
            </a:xfrm>
            <a:prstGeom prst="upArrow">
              <a:avLst/>
            </a:prstGeom>
            <a:grp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lnSpc>
                  <a:spcPct val="90000"/>
                </a:lnSpc>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sp>
        <p:nvSpPr>
          <p:cNvPr id="67" name="TextBox 66"/>
          <p:cNvSpPr txBox="1"/>
          <p:nvPr/>
        </p:nvSpPr>
        <p:spPr>
          <a:xfrm>
            <a:off x="5796203" y="2274075"/>
            <a:ext cx="1217935" cy="152349"/>
          </a:xfrm>
          <a:prstGeom prst="rect">
            <a:avLst/>
          </a:prstGeom>
          <a:noFill/>
        </p:spPr>
        <p:txBody>
          <a:bodyPr wrap="square" lIns="0" tIns="0" rIns="0" bIns="0" rtlCol="0">
            <a:spAutoFit/>
          </a:bodyPr>
          <a:lstStyle/>
          <a:p>
            <a:pPr algn="ctr" defTabSz="685864">
              <a:lnSpc>
                <a:spcPct val="90000"/>
              </a:lnSpc>
            </a:pPr>
            <a:r>
              <a:rPr lang="en-US" sz="1100" dirty="0" smtClean="0">
                <a:gradFill>
                  <a:gsLst>
                    <a:gs pos="0">
                      <a:srgbClr val="FFFFFF"/>
                    </a:gs>
                    <a:gs pos="86000">
                      <a:srgbClr val="FFFFFF"/>
                    </a:gs>
                  </a:gsLst>
                  <a:lin ang="5400000" scaled="0"/>
                </a:gradFill>
              </a:rPr>
              <a:t>Data Service Layer</a:t>
            </a:r>
            <a:endParaRPr lang="en-US" sz="1100"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29790772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Objectives</a:t>
            </a:r>
            <a:endParaRPr lang="en-US" dirty="0"/>
          </a:p>
        </p:txBody>
      </p:sp>
      <p:sp>
        <p:nvSpPr>
          <p:cNvPr id="3" name="Text Placeholder 2"/>
          <p:cNvSpPr>
            <a:spLocks noGrp="1"/>
          </p:cNvSpPr>
          <p:nvPr>
            <p:ph type="body" idx="1"/>
          </p:nvPr>
        </p:nvSpPr>
        <p:spPr/>
        <p:txBody>
          <a:bodyPr/>
          <a:lstStyle/>
          <a:p>
            <a:r>
              <a:rPr lang="en-US" dirty="0" smtClean="0"/>
              <a:t>Shifting to a Balanced Approach</a:t>
            </a:r>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14</a:t>
            </a:fld>
            <a:endParaRPr lang="en-US"/>
          </a:p>
        </p:txBody>
      </p:sp>
    </p:spTree>
    <p:extLst>
      <p:ext uri="{BB962C8B-B14F-4D97-AF65-F5344CB8AC3E}">
        <p14:creationId xmlns:p14="http://schemas.microsoft.com/office/powerpoint/2010/main" val="2023336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p:cNvSpPr/>
          <p:nvPr/>
        </p:nvSpPr>
        <p:spPr bwMode="auto">
          <a:xfrm>
            <a:off x="3818626" y="1898460"/>
            <a:ext cx="2935900" cy="3073018"/>
          </a:xfrm>
          <a:prstGeom prst="rect">
            <a:avLst/>
          </a:prstGeom>
          <a:solidFill>
            <a:srgbClr val="00B050">
              <a:alpha val="14000"/>
            </a:srgbClr>
          </a:solidFill>
          <a:ln w="38100">
            <a:solidFill>
              <a:srgbClr val="00B050"/>
            </a:solidFill>
            <a:prstDash val="solid"/>
            <a:round/>
            <a:headEnd/>
            <a:tailEnd type="oval" w="med" len="med"/>
          </a:ln>
        </p:spPr>
        <p:txBody>
          <a:bodyPr rtlCol="0" anchor="ctr"/>
          <a:lstStyle/>
          <a:p>
            <a:pPr algn="ctr"/>
            <a:endParaRPr lang="en-US">
              <a:solidFill>
                <a:srgbClr val="FFFFFF"/>
              </a:solidFill>
            </a:endParaRPr>
          </a:p>
        </p:txBody>
      </p:sp>
      <p:sp>
        <p:nvSpPr>
          <p:cNvPr id="8" name="Title 7"/>
          <p:cNvSpPr>
            <a:spLocks noGrp="1"/>
          </p:cNvSpPr>
          <p:nvPr>
            <p:ph type="title"/>
          </p:nvPr>
        </p:nvSpPr>
        <p:spPr/>
        <p:txBody>
          <a:bodyPr/>
          <a:lstStyle/>
          <a:p>
            <a:r>
              <a:rPr lang="en-US" dirty="0" smtClean="0"/>
              <a:t>FUTURE OBJECTIVE</a:t>
            </a:r>
            <a:endParaRPr lang="en-US" dirty="0"/>
          </a:p>
        </p:txBody>
      </p:sp>
      <p:graphicFrame>
        <p:nvGraphicFramePr>
          <p:cNvPr id="162" name="Group 2"/>
          <p:cNvGraphicFramePr>
            <a:graphicFrameLocks noGrp="1"/>
          </p:cNvGraphicFramePr>
          <p:nvPr>
            <p:extLst>
              <p:ext uri="{D42A27DB-BD31-4B8C-83A1-F6EECF244321}">
                <p14:modId xmlns:p14="http://schemas.microsoft.com/office/powerpoint/2010/main" val="355703853"/>
              </p:ext>
            </p:extLst>
          </p:nvPr>
        </p:nvGraphicFramePr>
        <p:xfrm>
          <a:off x="813210" y="1826628"/>
          <a:ext cx="7480581" cy="3716922"/>
        </p:xfrm>
        <a:graphic>
          <a:graphicData uri="http://schemas.openxmlformats.org/drawingml/2006/table">
            <a:tbl>
              <a:tblPr/>
              <a:tblGrid>
                <a:gridCol w="1528959"/>
                <a:gridCol w="1457202"/>
                <a:gridCol w="1468241"/>
                <a:gridCol w="1506880"/>
                <a:gridCol w="1519299"/>
              </a:tblGrid>
              <a:tr h="502920">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Centralized</a:t>
                      </a:r>
                    </a:p>
                  </a:txBody>
                  <a:tcPr marL="34290" marR="34290" marT="34290" marB="3429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Selective</a:t>
                      </a:r>
                    </a:p>
                  </a:txBody>
                  <a:tcPr marL="34290" marR="34290" marT="34290" marB="3429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Balanced</a:t>
                      </a:r>
                    </a:p>
                  </a:txBody>
                  <a:tcPr marL="34290" marR="34290" marT="34290" marB="3429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Federated</a:t>
                      </a:r>
                    </a:p>
                  </a:txBody>
                  <a:tcPr marL="34290" marR="34290" marT="34290" marB="3429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Decentralized</a:t>
                      </a:r>
                    </a:p>
                  </a:txBody>
                  <a:tcPr marL="34290" marR="34290" marT="34290" marB="34290"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651783">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cap="flat">
                      <a:noFill/>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70">
                <a:tc>
                  <a:txBody>
                    <a:bodyPr/>
                    <a:lstStyle/>
                    <a:p>
                      <a:pPr marL="171450" marR="0" lvl="0" indent="-17145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US" sz="1200" b="0" i="0" u="none" strike="noStrike" cap="none" normalizeH="0" baseline="0" dirty="0" smtClean="0">
                        <a:ln>
                          <a:noFill/>
                        </a:ln>
                        <a:solidFill>
                          <a:schemeClr val="tx1"/>
                        </a:solidFill>
                        <a:effectLst/>
                        <a:latin typeface="Arial" charset="0"/>
                      </a:endParaRPr>
                    </a:p>
                  </a:txBody>
                  <a:tcPr marL="36000" marR="36000" marT="36000" marB="3600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US" sz="12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90500" marR="0" lvl="0" indent="-19050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GB" sz="1200" b="0"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US" sz="12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24049">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Provides a single point</a:t>
                      </a:r>
                      <a:br>
                        <a:rPr kumimoji="0" lang="en-US" sz="900" b="0" i="0" u="none" strike="noStrike" cap="none" normalizeH="0" baseline="0" dirty="0" smtClean="0">
                          <a:ln>
                            <a:noFill/>
                          </a:ln>
                          <a:solidFill>
                            <a:schemeClr val="tx1"/>
                          </a:solidFill>
                          <a:effectLst/>
                          <a:latin typeface="Arial" charset="0"/>
                        </a:rPr>
                      </a:br>
                      <a:r>
                        <a:rPr kumimoji="0" lang="en-US" sz="900" b="0" i="0" u="none" strike="noStrike" cap="none" normalizeH="0" baseline="0" dirty="0" smtClean="0">
                          <a:ln>
                            <a:noFill/>
                          </a:ln>
                          <a:solidFill>
                            <a:schemeClr val="tx1"/>
                          </a:solidFill>
                          <a:effectLst/>
                          <a:latin typeface="Arial" charset="0"/>
                        </a:rPr>
                        <a:t>of control and decision making, with limited input from outside IT</a:t>
                      </a:r>
                    </a:p>
                  </a:txBody>
                  <a:tcPr marL="36000" marR="36000" marT="36000" marB="3600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Selected decisions and activities are owned by the business</a:t>
                      </a:r>
                      <a:endParaRPr kumimoji="0" lang="en-US" sz="9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53975"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Decisions and activities are jointly shared between IT and the business</a:t>
                      </a:r>
                      <a:endParaRPr kumimoji="0" lang="en-US" sz="9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900" b="0" i="0" u="none" strike="noStrike" cap="none" normalizeH="0" baseline="0" dirty="0" smtClean="0">
                          <a:ln>
                            <a:noFill/>
                          </a:ln>
                          <a:solidFill>
                            <a:schemeClr val="tx1"/>
                          </a:solidFill>
                          <a:effectLst/>
                          <a:latin typeface="Arial" charset="0"/>
                        </a:rPr>
                        <a:t>The business exert control over decision-making and activities, with limited input from IT</a:t>
                      </a:r>
                    </a:p>
                  </a:txBody>
                  <a:tcPr marL="36000" marR="36000" marT="36000" marB="3600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53975"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Business users operate with autonomy</a:t>
                      </a:r>
                      <a:endParaRPr kumimoji="0" lang="en-US" sz="9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
        <p:nvSpPr>
          <p:cNvPr id="163" name="Oval 43"/>
          <p:cNvSpPr>
            <a:spLocks noChangeArrowheads="1"/>
          </p:cNvSpPr>
          <p:nvPr/>
        </p:nvSpPr>
        <p:spPr bwMode="gray">
          <a:xfrm>
            <a:off x="5926007" y="2977867"/>
            <a:ext cx="168153" cy="1471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64" name="Line 44"/>
          <p:cNvSpPr>
            <a:spLocks noChangeShapeType="1"/>
          </p:cNvSpPr>
          <p:nvPr/>
        </p:nvSpPr>
        <p:spPr bwMode="gray">
          <a:xfrm rot="2805294">
            <a:off x="6141248" y="2798791"/>
            <a:ext cx="30925" cy="207209"/>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5" name="Oval 45"/>
          <p:cNvSpPr>
            <a:spLocks noChangeArrowheads="1"/>
          </p:cNvSpPr>
          <p:nvPr/>
        </p:nvSpPr>
        <p:spPr bwMode="gray">
          <a:xfrm>
            <a:off x="5315668" y="2406300"/>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66" name="Line 46"/>
          <p:cNvSpPr>
            <a:spLocks noChangeShapeType="1"/>
          </p:cNvSpPr>
          <p:nvPr/>
        </p:nvSpPr>
        <p:spPr bwMode="gray">
          <a:xfrm rot="2805294">
            <a:off x="5870331" y="3093171"/>
            <a:ext cx="5622" cy="21263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7" name="Line 47"/>
          <p:cNvSpPr>
            <a:spLocks noChangeShapeType="1"/>
          </p:cNvSpPr>
          <p:nvPr/>
        </p:nvSpPr>
        <p:spPr bwMode="gray">
          <a:xfrm rot="18794706" flipH="1">
            <a:off x="5860441" y="2788553"/>
            <a:ext cx="6560" cy="231075"/>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8" name="Line 48"/>
          <p:cNvSpPr>
            <a:spLocks noChangeShapeType="1"/>
          </p:cNvSpPr>
          <p:nvPr/>
        </p:nvSpPr>
        <p:spPr bwMode="gray">
          <a:xfrm rot="18794706" flipH="1">
            <a:off x="6138747" y="3084981"/>
            <a:ext cx="4685" cy="221312"/>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9" name="Line 49"/>
          <p:cNvSpPr>
            <a:spLocks noChangeShapeType="1"/>
          </p:cNvSpPr>
          <p:nvPr/>
        </p:nvSpPr>
        <p:spPr bwMode="gray">
          <a:xfrm>
            <a:off x="5905253" y="2631236"/>
            <a:ext cx="203954"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0" name="Line 50"/>
          <p:cNvSpPr>
            <a:spLocks noChangeShapeType="1"/>
          </p:cNvSpPr>
          <p:nvPr/>
        </p:nvSpPr>
        <p:spPr bwMode="gray">
          <a:xfrm>
            <a:off x="5594084" y="2899834"/>
            <a:ext cx="0" cy="29144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1" name="Oval 51"/>
          <p:cNvSpPr>
            <a:spLocks noChangeArrowheads="1"/>
          </p:cNvSpPr>
          <p:nvPr/>
        </p:nvSpPr>
        <p:spPr bwMode="gray">
          <a:xfrm>
            <a:off x="5309117" y="3225711"/>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2" name="Oval 52"/>
          <p:cNvSpPr>
            <a:spLocks noChangeArrowheads="1"/>
          </p:cNvSpPr>
          <p:nvPr/>
        </p:nvSpPr>
        <p:spPr bwMode="gray">
          <a:xfrm>
            <a:off x="6149822" y="3223788"/>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3" name="Oval 53"/>
          <p:cNvSpPr>
            <a:spLocks noChangeArrowheads="1"/>
          </p:cNvSpPr>
          <p:nvPr/>
        </p:nvSpPr>
        <p:spPr bwMode="gray">
          <a:xfrm>
            <a:off x="6147639" y="2410143"/>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4" name="Line 54"/>
          <p:cNvSpPr>
            <a:spLocks noChangeShapeType="1"/>
          </p:cNvSpPr>
          <p:nvPr/>
        </p:nvSpPr>
        <p:spPr bwMode="gray">
          <a:xfrm>
            <a:off x="5917263" y="3447762"/>
            <a:ext cx="203954"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5" name="Line 55"/>
          <p:cNvSpPr>
            <a:spLocks noChangeShapeType="1"/>
          </p:cNvSpPr>
          <p:nvPr/>
        </p:nvSpPr>
        <p:spPr bwMode="gray">
          <a:xfrm>
            <a:off x="6444615" y="2896952"/>
            <a:ext cx="0" cy="29144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6" name="Oval 60"/>
          <p:cNvSpPr>
            <a:spLocks noChangeArrowheads="1"/>
          </p:cNvSpPr>
          <p:nvPr/>
        </p:nvSpPr>
        <p:spPr bwMode="gray">
          <a:xfrm>
            <a:off x="960068" y="2675642"/>
            <a:ext cx="949890" cy="86231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7" name="Oval 61"/>
          <p:cNvSpPr>
            <a:spLocks noChangeArrowheads="1"/>
          </p:cNvSpPr>
          <p:nvPr/>
        </p:nvSpPr>
        <p:spPr bwMode="gray">
          <a:xfrm>
            <a:off x="1406571" y="2360639"/>
            <a:ext cx="56443"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8" name="Line 62"/>
          <p:cNvSpPr>
            <a:spLocks noChangeShapeType="1"/>
          </p:cNvSpPr>
          <p:nvPr/>
        </p:nvSpPr>
        <p:spPr bwMode="gray">
          <a:xfrm>
            <a:off x="1434277" y="2437934"/>
            <a:ext cx="0" cy="19733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9" name="Line 63"/>
          <p:cNvSpPr>
            <a:spLocks noChangeShapeType="1"/>
          </p:cNvSpPr>
          <p:nvPr/>
        </p:nvSpPr>
        <p:spPr bwMode="gray">
          <a:xfrm rot="19654736">
            <a:off x="1792692" y="3478786"/>
            <a:ext cx="1377" cy="19733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0" name="Line 64"/>
          <p:cNvSpPr>
            <a:spLocks noChangeShapeType="1"/>
          </p:cNvSpPr>
          <p:nvPr/>
        </p:nvSpPr>
        <p:spPr bwMode="gray">
          <a:xfrm rot="18201071">
            <a:off x="881093" y="2722276"/>
            <a:ext cx="1351" cy="24642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1" name="Line 65"/>
          <p:cNvSpPr>
            <a:spLocks noChangeShapeType="1"/>
          </p:cNvSpPr>
          <p:nvPr/>
        </p:nvSpPr>
        <p:spPr bwMode="gray">
          <a:xfrm rot="3398929" flipV="1">
            <a:off x="2020081" y="2717604"/>
            <a:ext cx="1351" cy="24642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2" name="Line 66"/>
          <p:cNvSpPr>
            <a:spLocks noChangeShapeType="1"/>
          </p:cNvSpPr>
          <p:nvPr/>
        </p:nvSpPr>
        <p:spPr bwMode="gray">
          <a:xfrm rot="1945264" flipH="1">
            <a:off x="1083449" y="3459385"/>
            <a:ext cx="1377" cy="19733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3" name="Oval 67"/>
          <p:cNvSpPr>
            <a:spLocks noChangeArrowheads="1"/>
          </p:cNvSpPr>
          <p:nvPr/>
        </p:nvSpPr>
        <p:spPr bwMode="gray">
          <a:xfrm>
            <a:off x="2157873" y="2722043"/>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4" name="Oval 68"/>
          <p:cNvSpPr>
            <a:spLocks noChangeArrowheads="1"/>
          </p:cNvSpPr>
          <p:nvPr/>
        </p:nvSpPr>
        <p:spPr bwMode="gray">
          <a:xfrm>
            <a:off x="1867562" y="3683126"/>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5" name="Oval 69"/>
          <p:cNvSpPr>
            <a:spLocks noChangeArrowheads="1"/>
          </p:cNvSpPr>
          <p:nvPr/>
        </p:nvSpPr>
        <p:spPr bwMode="gray">
          <a:xfrm>
            <a:off x="951755" y="3655418"/>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6" name="Oval 70"/>
          <p:cNvSpPr>
            <a:spLocks noChangeArrowheads="1"/>
          </p:cNvSpPr>
          <p:nvPr/>
        </p:nvSpPr>
        <p:spPr bwMode="gray">
          <a:xfrm>
            <a:off x="697467" y="2739296"/>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7" name="Oval 72"/>
          <p:cNvSpPr>
            <a:spLocks noChangeArrowheads="1"/>
          </p:cNvSpPr>
          <p:nvPr/>
        </p:nvSpPr>
        <p:spPr bwMode="gray">
          <a:xfrm>
            <a:off x="2711481" y="2755771"/>
            <a:ext cx="658022" cy="61203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8" name="Oval 73"/>
          <p:cNvSpPr>
            <a:spLocks noChangeArrowheads="1"/>
          </p:cNvSpPr>
          <p:nvPr/>
        </p:nvSpPr>
        <p:spPr bwMode="gray">
          <a:xfrm>
            <a:off x="2373267" y="2867435"/>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9" name="Oval 74"/>
          <p:cNvSpPr>
            <a:spLocks noChangeArrowheads="1"/>
          </p:cNvSpPr>
          <p:nvPr/>
        </p:nvSpPr>
        <p:spPr bwMode="gray">
          <a:xfrm>
            <a:off x="2982054" y="2401682"/>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0" name="Oval 75"/>
          <p:cNvSpPr>
            <a:spLocks noChangeArrowheads="1"/>
          </p:cNvSpPr>
          <p:nvPr/>
        </p:nvSpPr>
        <p:spPr bwMode="gray">
          <a:xfrm>
            <a:off x="2602380" y="3552241"/>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1" name="Oval 76"/>
          <p:cNvSpPr>
            <a:spLocks noChangeArrowheads="1"/>
          </p:cNvSpPr>
          <p:nvPr/>
        </p:nvSpPr>
        <p:spPr bwMode="gray">
          <a:xfrm>
            <a:off x="3357363" y="3571381"/>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2" name="Oval 77"/>
          <p:cNvSpPr>
            <a:spLocks noChangeArrowheads="1"/>
          </p:cNvSpPr>
          <p:nvPr/>
        </p:nvSpPr>
        <p:spPr bwMode="gray">
          <a:xfrm>
            <a:off x="3600660" y="2862118"/>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3" name="Line 78"/>
          <p:cNvSpPr>
            <a:spLocks noChangeShapeType="1"/>
          </p:cNvSpPr>
          <p:nvPr/>
        </p:nvSpPr>
        <p:spPr bwMode="gray">
          <a:xfrm>
            <a:off x="3036604" y="2535543"/>
            <a:ext cx="0" cy="18361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4" name="Line 79"/>
          <p:cNvSpPr>
            <a:spLocks noChangeShapeType="1"/>
          </p:cNvSpPr>
          <p:nvPr/>
        </p:nvSpPr>
        <p:spPr bwMode="gray">
          <a:xfrm rot="19654736">
            <a:off x="3297501" y="3356100"/>
            <a:ext cx="1084" cy="18361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5" name="Line 80"/>
          <p:cNvSpPr>
            <a:spLocks noChangeShapeType="1"/>
          </p:cNvSpPr>
          <p:nvPr/>
        </p:nvSpPr>
        <p:spPr bwMode="gray">
          <a:xfrm rot="18201071">
            <a:off x="2585521" y="2892447"/>
            <a:ext cx="1037" cy="191878"/>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6" name="Line 81"/>
          <p:cNvSpPr>
            <a:spLocks noChangeShapeType="1"/>
          </p:cNvSpPr>
          <p:nvPr/>
        </p:nvSpPr>
        <p:spPr bwMode="gray">
          <a:xfrm rot="3398929" flipV="1">
            <a:off x="3489987" y="2897384"/>
            <a:ext cx="1037" cy="19187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7" name="Line 82"/>
          <p:cNvSpPr>
            <a:spLocks noChangeShapeType="1"/>
          </p:cNvSpPr>
          <p:nvPr/>
        </p:nvSpPr>
        <p:spPr bwMode="gray">
          <a:xfrm rot="1945264" flipH="1">
            <a:off x="2747341" y="3344407"/>
            <a:ext cx="1084" cy="18361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8" name="Line 83"/>
          <p:cNvSpPr>
            <a:spLocks noChangeShapeType="1"/>
          </p:cNvSpPr>
          <p:nvPr/>
        </p:nvSpPr>
        <p:spPr bwMode="gray">
          <a:xfrm>
            <a:off x="2787853" y="3613440"/>
            <a:ext cx="500834" cy="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99" name="Line 84"/>
          <p:cNvSpPr>
            <a:spLocks noChangeShapeType="1"/>
          </p:cNvSpPr>
          <p:nvPr/>
        </p:nvSpPr>
        <p:spPr bwMode="gray">
          <a:xfrm flipV="1">
            <a:off x="3469752" y="3072486"/>
            <a:ext cx="162609" cy="43568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0" name="Line 85"/>
          <p:cNvSpPr>
            <a:spLocks noChangeShapeType="1"/>
          </p:cNvSpPr>
          <p:nvPr/>
        </p:nvSpPr>
        <p:spPr bwMode="gray">
          <a:xfrm flipH="1" flipV="1">
            <a:off x="2442012" y="3031019"/>
            <a:ext cx="162609" cy="43568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1" name="Line 86"/>
          <p:cNvSpPr>
            <a:spLocks noChangeShapeType="1"/>
          </p:cNvSpPr>
          <p:nvPr/>
        </p:nvSpPr>
        <p:spPr bwMode="gray">
          <a:xfrm flipV="1">
            <a:off x="2492187" y="2516877"/>
            <a:ext cx="416278" cy="287344"/>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2" name="Line 87"/>
          <p:cNvSpPr>
            <a:spLocks noChangeShapeType="1"/>
          </p:cNvSpPr>
          <p:nvPr/>
        </p:nvSpPr>
        <p:spPr bwMode="gray">
          <a:xfrm flipH="1" flipV="1">
            <a:off x="3147887" y="2505180"/>
            <a:ext cx="416278" cy="287344"/>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3" name="Oval 89"/>
          <p:cNvSpPr>
            <a:spLocks noChangeArrowheads="1"/>
          </p:cNvSpPr>
          <p:nvPr/>
        </p:nvSpPr>
        <p:spPr bwMode="gray">
          <a:xfrm>
            <a:off x="4317027" y="2867243"/>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4" name="Line 90"/>
          <p:cNvSpPr>
            <a:spLocks noChangeShapeType="1"/>
          </p:cNvSpPr>
          <p:nvPr/>
        </p:nvSpPr>
        <p:spPr bwMode="gray">
          <a:xfrm rot="2805294" flipV="1">
            <a:off x="4779430" y="2732376"/>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05" name="Oval 91"/>
          <p:cNvSpPr>
            <a:spLocks noChangeArrowheads="1"/>
          </p:cNvSpPr>
          <p:nvPr/>
        </p:nvSpPr>
        <p:spPr bwMode="gray">
          <a:xfrm>
            <a:off x="3880246" y="2425840"/>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6" name="Oval 92"/>
          <p:cNvSpPr>
            <a:spLocks noChangeArrowheads="1"/>
          </p:cNvSpPr>
          <p:nvPr/>
        </p:nvSpPr>
        <p:spPr bwMode="gray">
          <a:xfrm>
            <a:off x="4753798" y="2425840"/>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7" name="Oval 93"/>
          <p:cNvSpPr>
            <a:spLocks noChangeArrowheads="1"/>
          </p:cNvSpPr>
          <p:nvPr/>
        </p:nvSpPr>
        <p:spPr bwMode="gray">
          <a:xfrm>
            <a:off x="4753798" y="3308647"/>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8" name="Oval 94"/>
          <p:cNvSpPr>
            <a:spLocks noChangeArrowheads="1"/>
          </p:cNvSpPr>
          <p:nvPr/>
        </p:nvSpPr>
        <p:spPr bwMode="gray">
          <a:xfrm>
            <a:off x="3880246" y="3308647"/>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9" name="Line 95"/>
          <p:cNvSpPr>
            <a:spLocks noChangeShapeType="1"/>
          </p:cNvSpPr>
          <p:nvPr/>
        </p:nvSpPr>
        <p:spPr bwMode="gray">
          <a:xfrm rot="2805294" flipV="1">
            <a:off x="4311525" y="3159321"/>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0" name="Line 96"/>
          <p:cNvSpPr>
            <a:spLocks noChangeShapeType="1"/>
          </p:cNvSpPr>
          <p:nvPr/>
        </p:nvSpPr>
        <p:spPr bwMode="gray">
          <a:xfrm rot="18794706" flipH="1" flipV="1">
            <a:off x="4311510" y="2723069"/>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1" name="Line 97"/>
          <p:cNvSpPr>
            <a:spLocks noChangeShapeType="1"/>
          </p:cNvSpPr>
          <p:nvPr/>
        </p:nvSpPr>
        <p:spPr bwMode="gray">
          <a:xfrm rot="18794706" flipH="1" flipV="1">
            <a:off x="4764891" y="3161070"/>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2" name="Line 98"/>
          <p:cNvSpPr>
            <a:spLocks noChangeShapeType="1"/>
          </p:cNvSpPr>
          <p:nvPr/>
        </p:nvSpPr>
        <p:spPr bwMode="gray">
          <a:xfrm>
            <a:off x="4377188" y="2587189"/>
            <a:ext cx="32266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3" name="Line 99"/>
          <p:cNvSpPr>
            <a:spLocks noChangeShapeType="1"/>
          </p:cNvSpPr>
          <p:nvPr/>
        </p:nvSpPr>
        <p:spPr bwMode="gray">
          <a:xfrm>
            <a:off x="4380300" y="3497211"/>
            <a:ext cx="32266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4" name="Line 100"/>
          <p:cNvSpPr>
            <a:spLocks noChangeShapeType="1"/>
          </p:cNvSpPr>
          <p:nvPr/>
        </p:nvSpPr>
        <p:spPr bwMode="gray">
          <a:xfrm>
            <a:off x="4096028" y="2833677"/>
            <a:ext cx="0" cy="40073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5" name="Line 101"/>
          <p:cNvSpPr>
            <a:spLocks noChangeShapeType="1"/>
          </p:cNvSpPr>
          <p:nvPr/>
        </p:nvSpPr>
        <p:spPr bwMode="gray">
          <a:xfrm>
            <a:off x="4992416" y="2833677"/>
            <a:ext cx="0" cy="40073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6" name="Line 103"/>
          <p:cNvSpPr>
            <a:spLocks noChangeShapeType="1"/>
          </p:cNvSpPr>
          <p:nvPr/>
        </p:nvSpPr>
        <p:spPr bwMode="gray">
          <a:xfrm rot="2805294">
            <a:off x="7657338" y="2795021"/>
            <a:ext cx="28737" cy="24535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17" name="Line 104"/>
          <p:cNvSpPr>
            <a:spLocks noChangeShapeType="1"/>
          </p:cNvSpPr>
          <p:nvPr/>
        </p:nvSpPr>
        <p:spPr bwMode="gray">
          <a:xfrm rot="2805294">
            <a:off x="7415630" y="3033402"/>
            <a:ext cx="28737" cy="26947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18" name="Line 105"/>
          <p:cNvSpPr>
            <a:spLocks noChangeShapeType="1"/>
          </p:cNvSpPr>
          <p:nvPr/>
        </p:nvSpPr>
        <p:spPr bwMode="gray">
          <a:xfrm rot="18794706" flipH="1">
            <a:off x="7418923" y="2784383"/>
            <a:ext cx="3707" cy="261082"/>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19" name="Line 106"/>
          <p:cNvSpPr>
            <a:spLocks noChangeShapeType="1"/>
          </p:cNvSpPr>
          <p:nvPr/>
        </p:nvSpPr>
        <p:spPr bwMode="gray">
          <a:xfrm rot="18794706" flipH="1">
            <a:off x="7651466" y="3038271"/>
            <a:ext cx="27810" cy="26213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20" name="Line 107"/>
          <p:cNvSpPr>
            <a:spLocks noChangeShapeType="1"/>
          </p:cNvSpPr>
          <p:nvPr/>
        </p:nvSpPr>
        <p:spPr bwMode="gray">
          <a:xfrm>
            <a:off x="7446731" y="2635614"/>
            <a:ext cx="19712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1" name="Line 108"/>
          <p:cNvSpPr>
            <a:spLocks noChangeShapeType="1"/>
          </p:cNvSpPr>
          <p:nvPr/>
        </p:nvSpPr>
        <p:spPr bwMode="gray">
          <a:xfrm>
            <a:off x="7145984" y="2901322"/>
            <a:ext cx="0" cy="28829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2" name="Oval 110"/>
          <p:cNvSpPr>
            <a:spLocks noChangeArrowheads="1"/>
          </p:cNvSpPr>
          <p:nvPr/>
        </p:nvSpPr>
        <p:spPr bwMode="gray">
          <a:xfrm>
            <a:off x="6876895" y="2413105"/>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3" name="Oval 111"/>
          <p:cNvSpPr>
            <a:spLocks noChangeArrowheads="1"/>
          </p:cNvSpPr>
          <p:nvPr/>
        </p:nvSpPr>
        <p:spPr bwMode="gray">
          <a:xfrm>
            <a:off x="6870564" y="3223675"/>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4" name="Oval 112"/>
          <p:cNvSpPr>
            <a:spLocks noChangeArrowheads="1"/>
          </p:cNvSpPr>
          <p:nvPr/>
        </p:nvSpPr>
        <p:spPr bwMode="gray">
          <a:xfrm>
            <a:off x="7683108" y="3221775"/>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5" name="Oval 113"/>
          <p:cNvSpPr>
            <a:spLocks noChangeArrowheads="1"/>
          </p:cNvSpPr>
          <p:nvPr/>
        </p:nvSpPr>
        <p:spPr bwMode="gray">
          <a:xfrm>
            <a:off x="7680997" y="2416906"/>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6" name="Line 114"/>
          <p:cNvSpPr>
            <a:spLocks noChangeShapeType="1"/>
          </p:cNvSpPr>
          <p:nvPr/>
        </p:nvSpPr>
        <p:spPr bwMode="gray">
          <a:xfrm>
            <a:off x="7458339" y="3443332"/>
            <a:ext cx="19712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7" name="Line 115"/>
          <p:cNvSpPr>
            <a:spLocks noChangeShapeType="1"/>
          </p:cNvSpPr>
          <p:nvPr/>
        </p:nvSpPr>
        <p:spPr bwMode="gray">
          <a:xfrm>
            <a:off x="7968025" y="2898468"/>
            <a:ext cx="0" cy="28829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8" name="Oval 116"/>
          <p:cNvSpPr>
            <a:spLocks noChangeArrowheads="1"/>
          </p:cNvSpPr>
          <p:nvPr/>
        </p:nvSpPr>
        <p:spPr bwMode="gray">
          <a:xfrm>
            <a:off x="7529042" y="3015733"/>
            <a:ext cx="41941" cy="39901"/>
          </a:xfrm>
          <a:prstGeom prst="ellipse">
            <a:avLst/>
          </a:prstGeom>
          <a:solidFill>
            <a:schemeClr val="accent5">
              <a:lumMod val="75000"/>
            </a:schemeClr>
          </a:solidFill>
          <a:ln w="19050">
            <a:solidFill>
              <a:schemeClr val="tx1"/>
            </a:solidFill>
            <a:round/>
            <a:headEnd/>
            <a:tailEnd/>
          </a:ln>
          <a:effectLst/>
        </p:spPr>
        <p:txBody>
          <a:bodyPr wrap="none" anchor="ctr"/>
          <a:lstStyle/>
          <a:p>
            <a:endParaRPr lang="en-US" dirty="0">
              <a:solidFill>
                <a:prstClr val="black"/>
              </a:solidFill>
            </a:endParaRPr>
          </a:p>
        </p:txBody>
      </p:sp>
      <p:sp>
        <p:nvSpPr>
          <p:cNvPr id="229" name="AutoShape 56"/>
          <p:cNvSpPr>
            <a:spLocks noChangeArrowheads="1"/>
          </p:cNvSpPr>
          <p:nvPr/>
        </p:nvSpPr>
        <p:spPr bwMode="gray">
          <a:xfrm>
            <a:off x="812120" y="3737839"/>
            <a:ext cx="7518984" cy="456836"/>
          </a:xfrm>
          <a:prstGeom prst="leftRightArrow">
            <a:avLst>
              <a:gd name="adj1" fmla="val 55231"/>
              <a:gd name="adj2" fmla="val 8672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endParaRPr lang="en-US" dirty="0">
              <a:solidFill>
                <a:prstClr val="black"/>
              </a:solidFill>
            </a:endParaRPr>
          </a:p>
        </p:txBody>
      </p:sp>
      <p:sp>
        <p:nvSpPr>
          <p:cNvPr id="231" name="Text Box 57"/>
          <p:cNvSpPr txBox="1">
            <a:spLocks noChangeArrowheads="1"/>
          </p:cNvSpPr>
          <p:nvPr/>
        </p:nvSpPr>
        <p:spPr bwMode="auto">
          <a:xfrm>
            <a:off x="3993482" y="3859568"/>
            <a:ext cx="1381870" cy="253916"/>
          </a:xfrm>
          <a:prstGeom prst="rect">
            <a:avLst/>
          </a:prstGeom>
          <a:noFill/>
          <a:ln w="12700">
            <a:noFill/>
            <a:miter lim="800000"/>
            <a:headEnd/>
            <a:tailEnd/>
          </a:ln>
          <a:effectLst/>
        </p:spPr>
        <p:txBody>
          <a:bodyPr wrap="square">
            <a:spAutoFit/>
          </a:bodyPr>
          <a:lstStyle/>
          <a:p>
            <a:r>
              <a:rPr lang="en-US" sz="1050" b="1" dirty="0">
                <a:solidFill>
                  <a:prstClr val="black"/>
                </a:solidFill>
              </a:rPr>
              <a:t>Data Management</a:t>
            </a:r>
          </a:p>
        </p:txBody>
      </p:sp>
      <p:sp>
        <p:nvSpPr>
          <p:cNvPr id="234" name="TextBox 233"/>
          <p:cNvSpPr txBox="1"/>
          <p:nvPr/>
        </p:nvSpPr>
        <p:spPr>
          <a:xfrm>
            <a:off x="4438479" y="1516618"/>
            <a:ext cx="1682738" cy="369332"/>
          </a:xfrm>
          <a:prstGeom prst="rect">
            <a:avLst/>
          </a:prstGeom>
          <a:noFill/>
        </p:spPr>
        <p:txBody>
          <a:bodyPr wrap="square" rtlCol="0">
            <a:spAutoFit/>
          </a:bodyPr>
          <a:lstStyle/>
          <a:p>
            <a:pPr algn="ctr"/>
            <a:r>
              <a:rPr lang="en-US" dirty="0" smtClean="0">
                <a:solidFill>
                  <a:schemeClr val="tx1">
                    <a:lumMod val="75000"/>
                  </a:schemeClr>
                </a:solidFill>
              </a:rPr>
              <a:t>MSIT Charter</a:t>
            </a:r>
            <a:endParaRPr lang="en-US" dirty="0">
              <a:solidFill>
                <a:schemeClr val="tx1">
                  <a:lumMod val="75000"/>
                </a:schemeClr>
              </a:solidFill>
            </a:endParaRPr>
          </a:p>
        </p:txBody>
      </p:sp>
      <p:sp>
        <p:nvSpPr>
          <p:cNvPr id="235" name="TextBox 234"/>
          <p:cNvSpPr txBox="1"/>
          <p:nvPr/>
        </p:nvSpPr>
        <p:spPr>
          <a:xfrm>
            <a:off x="6797480" y="1533496"/>
            <a:ext cx="1584520" cy="369332"/>
          </a:xfrm>
          <a:prstGeom prst="rect">
            <a:avLst/>
          </a:prstGeom>
          <a:noFill/>
        </p:spPr>
        <p:txBody>
          <a:bodyPr wrap="square" rtlCol="0">
            <a:spAutoFit/>
          </a:bodyPr>
          <a:lstStyle/>
          <a:p>
            <a:pPr algn="ctr"/>
            <a:r>
              <a:rPr lang="en-US" dirty="0" smtClean="0">
                <a:solidFill>
                  <a:schemeClr val="tx1">
                    <a:lumMod val="75000"/>
                  </a:schemeClr>
                </a:solidFill>
              </a:rPr>
              <a:t>MS DNA</a:t>
            </a:r>
            <a:endParaRPr lang="en-US" dirty="0">
              <a:solidFill>
                <a:schemeClr val="tx1">
                  <a:lumMod val="75000"/>
                </a:schemeClr>
              </a:solidFill>
            </a:endParaRPr>
          </a:p>
        </p:txBody>
      </p:sp>
      <p:sp>
        <p:nvSpPr>
          <p:cNvPr id="230" name="Text Box 57"/>
          <p:cNvSpPr txBox="1">
            <a:spLocks noChangeArrowheads="1"/>
          </p:cNvSpPr>
          <p:nvPr/>
        </p:nvSpPr>
        <p:spPr bwMode="auto">
          <a:xfrm>
            <a:off x="2046826" y="3859568"/>
            <a:ext cx="619651" cy="253916"/>
          </a:xfrm>
          <a:prstGeom prst="rect">
            <a:avLst/>
          </a:prstGeom>
          <a:noFill/>
          <a:ln w="12700">
            <a:noFill/>
            <a:miter lim="800000"/>
            <a:headEnd/>
            <a:tailEnd/>
          </a:ln>
          <a:effectLst/>
        </p:spPr>
        <p:txBody>
          <a:bodyPr wrap="square">
            <a:spAutoFit/>
          </a:bodyPr>
          <a:lstStyle/>
          <a:p>
            <a:r>
              <a:rPr lang="en-US" sz="1050" b="1" dirty="0">
                <a:solidFill>
                  <a:prstClr val="black"/>
                </a:solidFill>
              </a:rPr>
              <a:t>Data</a:t>
            </a:r>
          </a:p>
        </p:txBody>
      </p:sp>
      <p:sp>
        <p:nvSpPr>
          <p:cNvPr id="236" name="Text Box 57"/>
          <p:cNvSpPr txBox="1">
            <a:spLocks noChangeArrowheads="1"/>
          </p:cNvSpPr>
          <p:nvPr/>
        </p:nvSpPr>
        <p:spPr bwMode="auto">
          <a:xfrm>
            <a:off x="6157147" y="3859568"/>
            <a:ext cx="1594632" cy="253916"/>
          </a:xfrm>
          <a:prstGeom prst="rect">
            <a:avLst/>
          </a:prstGeom>
          <a:noFill/>
          <a:ln w="12700">
            <a:noFill/>
            <a:miter lim="800000"/>
            <a:headEnd/>
            <a:tailEnd/>
          </a:ln>
          <a:effectLst/>
        </p:spPr>
        <p:txBody>
          <a:bodyPr wrap="square">
            <a:spAutoFit/>
          </a:bodyPr>
          <a:lstStyle/>
          <a:p>
            <a:r>
              <a:rPr lang="en-US" sz="1050" b="1" dirty="0">
                <a:solidFill>
                  <a:prstClr val="black"/>
                </a:solidFill>
              </a:rPr>
              <a:t>Reporting &amp; Analytics</a:t>
            </a:r>
          </a:p>
        </p:txBody>
      </p:sp>
      <p:sp>
        <p:nvSpPr>
          <p:cNvPr id="79" name="Text Placeholder 33"/>
          <p:cNvSpPr>
            <a:spLocks noGrp="1"/>
          </p:cNvSpPr>
          <p:nvPr>
            <p:ph type="body" sz="quarter" idx="10"/>
          </p:nvPr>
        </p:nvSpPr>
        <p:spPr>
          <a:xfrm>
            <a:off x="401682" y="734687"/>
            <a:ext cx="8363938" cy="1144929"/>
          </a:xfrm>
        </p:spPr>
        <p:txBody>
          <a:bodyPr>
            <a:normAutofit/>
          </a:bodyPr>
          <a:lstStyle/>
          <a:p>
            <a:pPr marL="0" indent="0">
              <a:buNone/>
            </a:pPr>
            <a:r>
              <a:rPr lang="en-US" dirty="0"/>
              <a:t>Getting to Real Time </a:t>
            </a:r>
            <a:r>
              <a:rPr lang="en-US" dirty="0" smtClean="0"/>
              <a:t>IT through </a:t>
            </a:r>
            <a:r>
              <a:rPr lang="en-US" dirty="0"/>
              <a:t>a balance of control and agility across </a:t>
            </a:r>
            <a:r>
              <a:rPr lang="en-US" dirty="0" smtClean="0"/>
              <a:t>Central IT, Federated IT and </a:t>
            </a:r>
            <a:r>
              <a:rPr lang="en-US" dirty="0"/>
              <a:t>the Business</a:t>
            </a:r>
          </a:p>
          <a:p>
            <a:endParaRPr lang="en-US" dirty="0"/>
          </a:p>
        </p:txBody>
      </p:sp>
    </p:spTree>
    <p:extLst>
      <p:ext uri="{BB962C8B-B14F-4D97-AF65-F5344CB8AC3E}">
        <p14:creationId xmlns:p14="http://schemas.microsoft.com/office/powerpoint/2010/main" val="202823235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Today’s Model: Traditional ETL</a:t>
            </a:r>
          </a:p>
        </p:txBody>
      </p:sp>
      <p:sp>
        <p:nvSpPr>
          <p:cNvPr id="44" name="Rounded Rectangle 43"/>
          <p:cNvSpPr/>
          <p:nvPr/>
        </p:nvSpPr>
        <p:spPr>
          <a:xfrm>
            <a:off x="-60287" y="5378031"/>
            <a:ext cx="9171808" cy="336977"/>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ln w="3175">
                <a:noFill/>
              </a:ln>
              <a:gradFill>
                <a:gsLst>
                  <a:gs pos="0">
                    <a:srgbClr val="FFFFFF"/>
                  </a:gs>
                  <a:gs pos="100000">
                    <a:srgbClr val="FFFFFF"/>
                  </a:gs>
                </a:gsLst>
                <a:lin ang="5400000" scaled="0"/>
              </a:gradFill>
              <a:cs typeface="Arial" charset="0"/>
            </a:endParaRPr>
          </a:p>
          <a:p>
            <a:pPr algn="ctr" defTabSz="685666" fontAlgn="base">
              <a:spcBef>
                <a:spcPct val="0"/>
              </a:spcBef>
              <a:spcAft>
                <a:spcPct val="0"/>
              </a:spcAft>
            </a:pPr>
            <a:endParaRPr lang="en-US" dirty="0">
              <a:ln w="3175">
                <a:noFill/>
              </a:ln>
              <a:gradFill>
                <a:gsLst>
                  <a:gs pos="0">
                    <a:srgbClr val="FFFFFF"/>
                  </a:gs>
                  <a:gs pos="100000">
                    <a:srgbClr val="FFFFFF"/>
                  </a:gs>
                </a:gsLst>
                <a:lin ang="5400000" scaled="0"/>
              </a:gradFill>
              <a:cs typeface="Arial" charset="0"/>
            </a:endParaRPr>
          </a:p>
        </p:txBody>
      </p:sp>
      <p:sp>
        <p:nvSpPr>
          <p:cNvPr id="45" name="TextBox 44"/>
          <p:cNvSpPr txBox="1"/>
          <p:nvPr/>
        </p:nvSpPr>
        <p:spPr>
          <a:xfrm>
            <a:off x="13" y="5460762"/>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New projects move through the traditional BI SDLC to production</a:t>
            </a:r>
          </a:p>
        </p:txBody>
      </p:sp>
      <p:sp>
        <p:nvSpPr>
          <p:cNvPr id="47" name="Rectangle 46"/>
          <p:cNvSpPr/>
          <p:nvPr/>
        </p:nvSpPr>
        <p:spPr>
          <a:xfrm>
            <a:off x="6019799" y="801623"/>
            <a:ext cx="3146722" cy="300092"/>
          </a:xfrm>
          <a:prstGeom prst="rect">
            <a:avLst/>
          </a:prstGeom>
        </p:spPr>
        <p:txBody>
          <a:bodyPr wrap="square" lIns="68589" tIns="34295" rIns="68589" bIns="34295">
            <a:spAutoFit/>
          </a:bodyPr>
          <a:lstStyle/>
          <a:p>
            <a:pPr algn="ctr" defTabSz="685864"/>
            <a:r>
              <a:rPr lang="en-US" sz="1500" b="1" dirty="0">
                <a:solidFill>
                  <a:schemeClr val="bg2">
                    <a:lumMod val="50000"/>
                  </a:schemeClr>
                </a:solidFill>
              </a:rPr>
              <a:t>Business</a:t>
            </a:r>
          </a:p>
        </p:txBody>
      </p:sp>
      <p:sp>
        <p:nvSpPr>
          <p:cNvPr id="102" name="Freeform 10"/>
          <p:cNvSpPr>
            <a:spLocks noChangeAspect="1" noEditPoints="1"/>
          </p:cNvSpPr>
          <p:nvPr/>
        </p:nvSpPr>
        <p:spPr bwMode="auto">
          <a:xfrm>
            <a:off x="209551" y="5276136"/>
            <a:ext cx="291550" cy="203782"/>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gradFill flip="none" rotWithShape="1">
            <a:gsLst>
              <a:gs pos="0">
                <a:schemeClr val="accent1">
                  <a:lumMod val="60000"/>
                  <a:lumOff val="40000"/>
                  <a:alpha val="50000"/>
                </a:schemeClr>
              </a:gs>
              <a:gs pos="100000">
                <a:schemeClr val="accent1">
                  <a:lumMod val="40000"/>
                  <a:lumOff val="60000"/>
                  <a:alpha val="50000"/>
                </a:schemeClr>
              </a:gs>
            </a:gsLst>
            <a:lin ang="2700000" scaled="1"/>
            <a:tileRect/>
          </a:gradFill>
          <a:ln>
            <a:noFill/>
          </a:ln>
        </p:spPr>
        <p:txBody>
          <a:bodyPr vert="horz" wrap="square" lIns="68589" tIns="34295" rIns="68589" bIns="34295" numCol="1" anchor="t" anchorCtr="0" compatLnSpc="1">
            <a:prstTxWarp prst="textNoShape">
              <a:avLst/>
            </a:prstTxWarp>
          </a:bodyPr>
          <a:lstStyle/>
          <a:p>
            <a:pPr defTabSz="685864"/>
            <a:endParaRPr lang="en-US" sz="1200">
              <a:solidFill>
                <a:srgbClr val="FFFFFF"/>
              </a:solidFill>
            </a:endParaRPr>
          </a:p>
        </p:txBody>
      </p:sp>
      <p:sp>
        <p:nvSpPr>
          <p:cNvPr id="103" name="Freeform 10"/>
          <p:cNvSpPr>
            <a:spLocks noChangeAspect="1" noEditPoints="1"/>
          </p:cNvSpPr>
          <p:nvPr/>
        </p:nvSpPr>
        <p:spPr bwMode="auto">
          <a:xfrm flipH="1">
            <a:off x="8411341" y="5422198"/>
            <a:ext cx="345619" cy="241574"/>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gradFill flip="none" rotWithShape="1">
            <a:gsLst>
              <a:gs pos="0">
                <a:schemeClr val="accent1">
                  <a:lumMod val="60000"/>
                  <a:lumOff val="40000"/>
                  <a:alpha val="50000"/>
                </a:schemeClr>
              </a:gs>
              <a:gs pos="100000">
                <a:schemeClr val="accent1">
                  <a:lumMod val="40000"/>
                  <a:lumOff val="60000"/>
                  <a:alpha val="50000"/>
                </a:schemeClr>
              </a:gs>
            </a:gsLst>
            <a:lin ang="18900000" scaled="1"/>
            <a:tileRect/>
          </a:gradFill>
          <a:ln>
            <a:noFill/>
          </a:ln>
        </p:spPr>
        <p:txBody>
          <a:bodyPr vert="horz" wrap="square" lIns="68589" tIns="34295" rIns="68589" bIns="34295" numCol="1" anchor="t" anchorCtr="0" compatLnSpc="1">
            <a:prstTxWarp prst="textNoShape">
              <a:avLst/>
            </a:prstTxWarp>
          </a:bodyPr>
          <a:lstStyle/>
          <a:p>
            <a:pPr defTabSz="685864"/>
            <a:endParaRPr lang="en-US" sz="1200">
              <a:solidFill>
                <a:srgbClr val="FFFFFF"/>
              </a:solidFill>
            </a:endParaRPr>
          </a:p>
        </p:txBody>
      </p:sp>
      <p:sp>
        <p:nvSpPr>
          <p:cNvPr id="109" name="TextBox 108"/>
          <p:cNvSpPr txBox="1"/>
          <p:nvPr/>
        </p:nvSpPr>
        <p:spPr>
          <a:xfrm>
            <a:off x="796644" y="801624"/>
            <a:ext cx="4174227" cy="230832"/>
          </a:xfrm>
          <a:prstGeom prst="rect">
            <a:avLst/>
          </a:prstGeom>
          <a:noFill/>
        </p:spPr>
        <p:txBody>
          <a:bodyPr wrap="square" lIns="0" tIns="0" rIns="0" bIns="0" rtlCol="0">
            <a:spAutoFit/>
          </a:bodyPr>
          <a:lstStyle/>
          <a:p>
            <a:pPr algn="ctr" defTabSz="685864"/>
            <a:r>
              <a:rPr lang="en-US" sz="1500" b="1" dirty="0">
                <a:solidFill>
                  <a:schemeClr val="bg2">
                    <a:lumMod val="50000"/>
                  </a:schemeClr>
                </a:solidFill>
              </a:rPr>
              <a:t>IT Supported</a:t>
            </a:r>
          </a:p>
        </p:txBody>
      </p:sp>
      <p:grpSp>
        <p:nvGrpSpPr>
          <p:cNvPr id="110" name="Group 109"/>
          <p:cNvGrpSpPr/>
          <p:nvPr/>
        </p:nvGrpSpPr>
        <p:grpSpPr>
          <a:xfrm>
            <a:off x="2586983" y="4161683"/>
            <a:ext cx="847670" cy="619871"/>
            <a:chOff x="7679911" y="3256697"/>
            <a:chExt cx="2932439" cy="1669146"/>
          </a:xfrm>
        </p:grpSpPr>
        <p:pic>
          <p:nvPicPr>
            <p:cNvPr id="111" name="Picture 110"/>
            <p:cNvPicPr>
              <a:picLocks noChangeAspect="1"/>
            </p:cNvPicPr>
            <p:nvPr/>
          </p:nvPicPr>
          <p:blipFill>
            <a:blip r:embed="rId3" cstate="print">
              <a:duotone>
                <a:prstClr val="black"/>
                <a:schemeClr val="bg2">
                  <a:lumMod val="10000"/>
                  <a:tint val="45000"/>
                  <a:satMod val="400000"/>
                </a:schemeClr>
              </a:duotone>
              <a:extLst>
                <a:ext uri="{28A0092B-C50C-407E-A947-70E740481C1C}">
                  <a14:useLocalDpi xmlns:a14="http://schemas.microsoft.com/office/drawing/2010/main" val="0"/>
                </a:ext>
              </a:extLst>
            </a:blip>
            <a:stretch>
              <a:fillRect/>
            </a:stretch>
          </p:blipFill>
          <p:spPr>
            <a:xfrm>
              <a:off x="8232175" y="3256697"/>
              <a:ext cx="1608391" cy="1171885"/>
            </a:xfrm>
            <a:prstGeom prst="rect">
              <a:avLst/>
            </a:prstGeom>
          </p:spPr>
        </p:pic>
        <p:sp>
          <p:nvSpPr>
            <p:cNvPr id="112" name="TextBox 111"/>
            <p:cNvSpPr txBox="1"/>
            <p:nvPr/>
          </p:nvSpPr>
          <p:spPr>
            <a:xfrm>
              <a:off x="7679911" y="4428587"/>
              <a:ext cx="2932439" cy="497256"/>
            </a:xfrm>
            <a:prstGeom prst="rect">
              <a:avLst/>
            </a:prstGeom>
            <a:noFill/>
          </p:spPr>
          <p:txBody>
            <a:bodyPr wrap="square" lIns="0" tIns="0" rIns="0" bIns="0" rtlCol="0">
              <a:spAutoFit/>
            </a:bodyPr>
            <a:lstStyle/>
            <a:p>
              <a:pPr algn="ctr" defTabSz="685864"/>
              <a:r>
                <a:rPr lang="en-US" sz="1200" b="1" dirty="0">
                  <a:solidFill>
                    <a:schemeClr val="bg2">
                      <a:lumMod val="50000"/>
                    </a:schemeClr>
                  </a:solidFill>
                </a:rPr>
                <a:t>IT Pro</a:t>
              </a:r>
            </a:p>
          </p:txBody>
        </p:sp>
      </p:grpSp>
      <p:grpSp>
        <p:nvGrpSpPr>
          <p:cNvPr id="175" name="Group 174"/>
          <p:cNvGrpSpPr/>
          <p:nvPr/>
        </p:nvGrpSpPr>
        <p:grpSpPr>
          <a:xfrm>
            <a:off x="7017358" y="1165373"/>
            <a:ext cx="1270720" cy="675247"/>
            <a:chOff x="6598991" y="2743200"/>
            <a:chExt cx="1941747" cy="1334295"/>
          </a:xfrm>
        </p:grpSpPr>
        <p:sp>
          <p:nvSpPr>
            <p:cNvPr id="176" name="TextBox 175"/>
            <p:cNvSpPr txBox="1"/>
            <p:nvPr/>
          </p:nvSpPr>
          <p:spPr>
            <a:xfrm>
              <a:off x="6598991" y="3712593"/>
              <a:ext cx="1941747" cy="364902"/>
            </a:xfrm>
            <a:prstGeom prst="rect">
              <a:avLst/>
            </a:prstGeom>
            <a:noFill/>
          </p:spPr>
          <p:txBody>
            <a:bodyPr wrap="square" lIns="0" tIns="0" rIns="0" bIns="0" rtlCol="0">
              <a:spAutoFit/>
            </a:bodyPr>
            <a:lstStyle/>
            <a:p>
              <a:pPr algn="ctr" defTabSz="685864"/>
              <a:r>
                <a:rPr lang="en-US" sz="1200" b="1" dirty="0">
                  <a:solidFill>
                    <a:schemeClr val="bg2">
                      <a:lumMod val="50000"/>
                    </a:schemeClr>
                  </a:solidFill>
                </a:rPr>
                <a:t>End Users</a:t>
              </a:r>
            </a:p>
          </p:txBody>
        </p:sp>
        <p:grpSp>
          <p:nvGrpSpPr>
            <p:cNvPr id="177" name="Group 176"/>
            <p:cNvGrpSpPr/>
            <p:nvPr/>
          </p:nvGrpSpPr>
          <p:grpSpPr>
            <a:xfrm>
              <a:off x="7013832" y="2743200"/>
              <a:ext cx="976730" cy="866356"/>
              <a:chOff x="4912749" y="2698749"/>
              <a:chExt cx="3501002" cy="3105377"/>
            </a:xfrm>
          </p:grpSpPr>
          <p:grpSp>
            <p:nvGrpSpPr>
              <p:cNvPr id="178" name="Opaque Icon"/>
              <p:cNvGrpSpPr/>
              <p:nvPr/>
            </p:nvGrpSpPr>
            <p:grpSpPr>
              <a:xfrm>
                <a:off x="4912749" y="2698749"/>
                <a:ext cx="2655998" cy="3105377"/>
                <a:chOff x="633413" y="-127000"/>
                <a:chExt cx="5967413" cy="6977063"/>
              </a:xfrm>
            </p:grpSpPr>
            <p:sp>
              <p:nvSpPr>
                <p:cNvPr id="182" name="Man's Body"/>
                <p:cNvSpPr>
                  <a:spLocks/>
                </p:cNvSpPr>
                <p:nvPr/>
              </p:nvSpPr>
              <p:spPr bwMode="auto">
                <a:xfrm>
                  <a:off x="633413" y="3957638"/>
                  <a:ext cx="5967413" cy="2892425"/>
                </a:xfrm>
                <a:custGeom>
                  <a:avLst/>
                  <a:gdLst>
                    <a:gd name="T0" fmla="*/ 1522 w 1650"/>
                    <a:gd name="T1" fmla="*/ 697 h 800"/>
                    <a:gd name="T2" fmla="*/ 1611 w 1650"/>
                    <a:gd name="T3" fmla="*/ 342 h 800"/>
                    <a:gd name="T4" fmla="*/ 1196 w 1650"/>
                    <a:gd name="T5" fmla="*/ 161 h 800"/>
                    <a:gd name="T6" fmla="*/ 1100 w 1650"/>
                    <a:gd name="T7" fmla="*/ 7 h 800"/>
                    <a:gd name="T8" fmla="*/ 815 w 1650"/>
                    <a:gd name="T9" fmla="*/ 130 h 800"/>
                    <a:gd name="T10" fmla="*/ 568 w 1650"/>
                    <a:gd name="T11" fmla="*/ 4 h 800"/>
                    <a:gd name="T12" fmla="*/ 498 w 1650"/>
                    <a:gd name="T13" fmla="*/ 134 h 800"/>
                    <a:gd name="T14" fmla="*/ 806 w 1650"/>
                    <a:gd name="T15" fmla="*/ 275 h 800"/>
                    <a:gd name="T16" fmla="*/ 1056 w 1650"/>
                    <a:gd name="T17" fmla="*/ 219 h 800"/>
                    <a:gd name="T18" fmla="*/ 794 w 1650"/>
                    <a:gd name="T19" fmla="*/ 330 h 800"/>
                    <a:gd name="T20" fmla="*/ 401 w 1650"/>
                    <a:gd name="T21" fmla="*/ 179 h 800"/>
                    <a:gd name="T22" fmla="*/ 42 w 1650"/>
                    <a:gd name="T23" fmla="*/ 342 h 800"/>
                    <a:gd name="T24" fmla="*/ 189 w 1650"/>
                    <a:gd name="T25" fmla="*/ 775 h 800"/>
                    <a:gd name="T26" fmla="*/ 329 w 1650"/>
                    <a:gd name="T27" fmla="*/ 553 h 800"/>
                    <a:gd name="T28" fmla="*/ 271 w 1650"/>
                    <a:gd name="T29" fmla="*/ 781 h 800"/>
                    <a:gd name="T30" fmla="*/ 826 w 1650"/>
                    <a:gd name="T31" fmla="*/ 799 h 800"/>
                    <a:gd name="T32" fmla="*/ 1463 w 1650"/>
                    <a:gd name="T33" fmla="*/ 775 h 800"/>
                    <a:gd name="T34" fmla="*/ 1464 w 1650"/>
                    <a:gd name="T35" fmla="*/ 774 h 800"/>
                    <a:gd name="T36" fmla="*/ 1406 w 1650"/>
                    <a:gd name="T37" fmla="*/ 553 h 800"/>
                    <a:gd name="T38" fmla="*/ 1522 w 1650"/>
                    <a:gd name="T39" fmla="*/ 69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0" h="800">
                      <a:moveTo>
                        <a:pt x="1522" y="697"/>
                      </a:moveTo>
                      <a:cubicBezTo>
                        <a:pt x="1635" y="516"/>
                        <a:pt x="1650" y="408"/>
                        <a:pt x="1611" y="342"/>
                      </a:cubicBezTo>
                      <a:cubicBezTo>
                        <a:pt x="1571" y="277"/>
                        <a:pt x="1294" y="184"/>
                        <a:pt x="1196" y="161"/>
                      </a:cubicBezTo>
                      <a:cubicBezTo>
                        <a:pt x="1155" y="151"/>
                        <a:pt x="1119" y="12"/>
                        <a:pt x="1100" y="7"/>
                      </a:cubicBezTo>
                      <a:cubicBezTo>
                        <a:pt x="1082" y="1"/>
                        <a:pt x="998" y="123"/>
                        <a:pt x="815" y="130"/>
                      </a:cubicBezTo>
                      <a:cubicBezTo>
                        <a:pt x="747" y="132"/>
                        <a:pt x="587" y="0"/>
                        <a:pt x="568" y="4"/>
                      </a:cubicBezTo>
                      <a:cubicBezTo>
                        <a:pt x="548" y="7"/>
                        <a:pt x="495" y="110"/>
                        <a:pt x="498" y="134"/>
                      </a:cubicBezTo>
                      <a:cubicBezTo>
                        <a:pt x="501" y="157"/>
                        <a:pt x="657" y="273"/>
                        <a:pt x="806" y="275"/>
                      </a:cubicBezTo>
                      <a:cubicBezTo>
                        <a:pt x="1017" y="279"/>
                        <a:pt x="1056" y="219"/>
                        <a:pt x="1056" y="219"/>
                      </a:cubicBezTo>
                      <a:cubicBezTo>
                        <a:pt x="1056" y="219"/>
                        <a:pt x="1010" y="327"/>
                        <a:pt x="794" y="330"/>
                      </a:cubicBezTo>
                      <a:cubicBezTo>
                        <a:pt x="573" y="333"/>
                        <a:pt x="425" y="183"/>
                        <a:pt x="401" y="179"/>
                      </a:cubicBezTo>
                      <a:cubicBezTo>
                        <a:pt x="377" y="174"/>
                        <a:pt x="83" y="279"/>
                        <a:pt x="42" y="342"/>
                      </a:cubicBezTo>
                      <a:cubicBezTo>
                        <a:pt x="0" y="406"/>
                        <a:pt x="9" y="570"/>
                        <a:pt x="189" y="775"/>
                      </a:cubicBezTo>
                      <a:cubicBezTo>
                        <a:pt x="208" y="657"/>
                        <a:pt x="306" y="566"/>
                        <a:pt x="329" y="553"/>
                      </a:cubicBezTo>
                      <a:cubicBezTo>
                        <a:pt x="299" y="610"/>
                        <a:pt x="272" y="716"/>
                        <a:pt x="271" y="781"/>
                      </a:cubicBezTo>
                      <a:cubicBezTo>
                        <a:pt x="523" y="799"/>
                        <a:pt x="740" y="800"/>
                        <a:pt x="826" y="799"/>
                      </a:cubicBezTo>
                      <a:cubicBezTo>
                        <a:pt x="922" y="800"/>
                        <a:pt x="1176" y="799"/>
                        <a:pt x="1463" y="775"/>
                      </a:cubicBezTo>
                      <a:cubicBezTo>
                        <a:pt x="1463" y="775"/>
                        <a:pt x="1463" y="774"/>
                        <a:pt x="1464" y="774"/>
                      </a:cubicBezTo>
                      <a:cubicBezTo>
                        <a:pt x="1454" y="709"/>
                        <a:pt x="1436" y="608"/>
                        <a:pt x="1406" y="553"/>
                      </a:cubicBezTo>
                      <a:cubicBezTo>
                        <a:pt x="1424" y="563"/>
                        <a:pt x="1485" y="619"/>
                        <a:pt x="1522" y="697"/>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sp>
              <p:nvSpPr>
                <p:cNvPr id="183" name="Man's Face"/>
                <p:cNvSpPr>
                  <a:spLocks/>
                </p:cNvSpPr>
                <p:nvPr/>
              </p:nvSpPr>
              <p:spPr bwMode="auto">
                <a:xfrm>
                  <a:off x="1776413" y="-127000"/>
                  <a:ext cx="3460750" cy="4286250"/>
                </a:xfrm>
                <a:custGeom>
                  <a:avLst/>
                  <a:gdLst>
                    <a:gd name="T0" fmla="*/ 114 w 957"/>
                    <a:gd name="T1" fmla="*/ 612 h 1185"/>
                    <a:gd name="T2" fmla="*/ 82 w 957"/>
                    <a:gd name="T3" fmla="*/ 660 h 1185"/>
                    <a:gd name="T4" fmla="*/ 164 w 957"/>
                    <a:gd name="T5" fmla="*/ 831 h 1185"/>
                    <a:gd name="T6" fmla="*/ 266 w 957"/>
                    <a:gd name="T7" fmla="*/ 1049 h 1185"/>
                    <a:gd name="T8" fmla="*/ 499 w 957"/>
                    <a:gd name="T9" fmla="*/ 1185 h 1185"/>
                    <a:gd name="T10" fmla="*/ 716 w 957"/>
                    <a:gd name="T11" fmla="*/ 1076 h 1185"/>
                    <a:gd name="T12" fmla="*/ 834 w 957"/>
                    <a:gd name="T13" fmla="*/ 841 h 1185"/>
                    <a:gd name="T14" fmla="*/ 862 w 957"/>
                    <a:gd name="T15" fmla="*/ 824 h 1185"/>
                    <a:gd name="T16" fmla="*/ 911 w 957"/>
                    <a:gd name="T17" fmla="*/ 629 h 1185"/>
                    <a:gd name="T18" fmla="*/ 865 w 957"/>
                    <a:gd name="T19" fmla="*/ 596 h 1185"/>
                    <a:gd name="T20" fmla="*/ 865 w 957"/>
                    <a:gd name="T21" fmla="*/ 507 h 1185"/>
                    <a:gd name="T22" fmla="*/ 499 w 957"/>
                    <a:gd name="T23" fmla="*/ 306 h 1185"/>
                    <a:gd name="T24" fmla="*/ 854 w 957"/>
                    <a:gd name="T25" fmla="*/ 407 h 1185"/>
                    <a:gd name="T26" fmla="*/ 897 w 957"/>
                    <a:gd name="T27" fmla="*/ 446 h 1185"/>
                    <a:gd name="T28" fmla="*/ 954 w 957"/>
                    <a:gd name="T29" fmla="*/ 391 h 1185"/>
                    <a:gd name="T30" fmla="*/ 775 w 957"/>
                    <a:gd name="T31" fmla="*/ 169 h 1185"/>
                    <a:gd name="T32" fmla="*/ 318 w 957"/>
                    <a:gd name="T33" fmla="*/ 76 h 1185"/>
                    <a:gd name="T34" fmla="*/ 46 w 957"/>
                    <a:gd name="T35" fmla="*/ 437 h 1185"/>
                    <a:gd name="T36" fmla="*/ 114 w 957"/>
                    <a:gd name="T37" fmla="*/ 61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7" h="1185">
                      <a:moveTo>
                        <a:pt x="114" y="612"/>
                      </a:moveTo>
                      <a:cubicBezTo>
                        <a:pt x="114" y="612"/>
                        <a:pt x="69" y="611"/>
                        <a:pt x="82" y="660"/>
                      </a:cubicBezTo>
                      <a:cubicBezTo>
                        <a:pt x="98" y="718"/>
                        <a:pt x="122" y="828"/>
                        <a:pt x="164" y="831"/>
                      </a:cubicBezTo>
                      <a:cubicBezTo>
                        <a:pt x="167" y="940"/>
                        <a:pt x="253" y="1029"/>
                        <a:pt x="266" y="1049"/>
                      </a:cubicBezTo>
                      <a:cubicBezTo>
                        <a:pt x="278" y="1069"/>
                        <a:pt x="435" y="1185"/>
                        <a:pt x="499" y="1185"/>
                      </a:cubicBezTo>
                      <a:cubicBezTo>
                        <a:pt x="563" y="1185"/>
                        <a:pt x="670" y="1112"/>
                        <a:pt x="716" y="1076"/>
                      </a:cubicBezTo>
                      <a:cubicBezTo>
                        <a:pt x="763" y="1039"/>
                        <a:pt x="818" y="963"/>
                        <a:pt x="834" y="841"/>
                      </a:cubicBezTo>
                      <a:cubicBezTo>
                        <a:pt x="849" y="844"/>
                        <a:pt x="862" y="824"/>
                        <a:pt x="862" y="824"/>
                      </a:cubicBezTo>
                      <a:cubicBezTo>
                        <a:pt x="862" y="824"/>
                        <a:pt x="911" y="659"/>
                        <a:pt x="911" y="629"/>
                      </a:cubicBezTo>
                      <a:cubicBezTo>
                        <a:pt x="911" y="599"/>
                        <a:pt x="865" y="596"/>
                        <a:pt x="865" y="596"/>
                      </a:cubicBezTo>
                      <a:cubicBezTo>
                        <a:pt x="865" y="596"/>
                        <a:pt x="876" y="531"/>
                        <a:pt x="865" y="507"/>
                      </a:cubicBezTo>
                      <a:cubicBezTo>
                        <a:pt x="854" y="482"/>
                        <a:pt x="713" y="324"/>
                        <a:pt x="499" y="306"/>
                      </a:cubicBezTo>
                      <a:cubicBezTo>
                        <a:pt x="554" y="289"/>
                        <a:pt x="688" y="267"/>
                        <a:pt x="854" y="407"/>
                      </a:cubicBezTo>
                      <a:cubicBezTo>
                        <a:pt x="868" y="419"/>
                        <a:pt x="871" y="441"/>
                        <a:pt x="897" y="446"/>
                      </a:cubicBezTo>
                      <a:cubicBezTo>
                        <a:pt x="922" y="451"/>
                        <a:pt x="951" y="416"/>
                        <a:pt x="954" y="391"/>
                      </a:cubicBezTo>
                      <a:cubicBezTo>
                        <a:pt x="957" y="365"/>
                        <a:pt x="917" y="298"/>
                        <a:pt x="775" y="169"/>
                      </a:cubicBezTo>
                      <a:cubicBezTo>
                        <a:pt x="633" y="40"/>
                        <a:pt x="442" y="0"/>
                        <a:pt x="318" y="76"/>
                      </a:cubicBezTo>
                      <a:cubicBezTo>
                        <a:pt x="0" y="63"/>
                        <a:pt x="42" y="417"/>
                        <a:pt x="46" y="437"/>
                      </a:cubicBezTo>
                      <a:cubicBezTo>
                        <a:pt x="51" y="458"/>
                        <a:pt x="114" y="612"/>
                        <a:pt x="114" y="612"/>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grpSp>
          <p:grpSp>
            <p:nvGrpSpPr>
              <p:cNvPr id="179" name="Opaque Icon"/>
              <p:cNvGrpSpPr/>
              <p:nvPr/>
            </p:nvGrpSpPr>
            <p:grpSpPr>
              <a:xfrm>
                <a:off x="6708090" y="2727235"/>
                <a:ext cx="1705661" cy="2728775"/>
                <a:chOff x="4659313" y="-107950"/>
                <a:chExt cx="3832225" cy="6130925"/>
              </a:xfrm>
            </p:grpSpPr>
            <p:sp>
              <p:nvSpPr>
                <p:cNvPr id="180" name="Woman's Body"/>
                <p:cNvSpPr>
                  <a:spLocks/>
                </p:cNvSpPr>
                <p:nvPr/>
              </p:nvSpPr>
              <p:spPr bwMode="auto">
                <a:xfrm>
                  <a:off x="4659313" y="-107950"/>
                  <a:ext cx="3832225" cy="6130925"/>
                </a:xfrm>
                <a:custGeom>
                  <a:avLst/>
                  <a:gdLst>
                    <a:gd name="T0" fmla="*/ 34 w 1060"/>
                    <a:gd name="T1" fmla="*/ 1066 h 1695"/>
                    <a:gd name="T2" fmla="*/ 93 w 1060"/>
                    <a:gd name="T3" fmla="*/ 896 h 1695"/>
                    <a:gd name="T4" fmla="*/ 96 w 1060"/>
                    <a:gd name="T5" fmla="*/ 886 h 1695"/>
                    <a:gd name="T6" fmla="*/ 120 w 1060"/>
                    <a:gd name="T7" fmla="*/ 859 h 1695"/>
                    <a:gd name="T8" fmla="*/ 125 w 1060"/>
                    <a:gd name="T9" fmla="*/ 850 h 1695"/>
                    <a:gd name="T10" fmla="*/ 128 w 1060"/>
                    <a:gd name="T11" fmla="*/ 840 h 1695"/>
                    <a:gd name="T12" fmla="*/ 180 w 1060"/>
                    <a:gd name="T13" fmla="*/ 623 h 1695"/>
                    <a:gd name="T14" fmla="*/ 115 w 1060"/>
                    <a:gd name="T15" fmla="*/ 518 h 1695"/>
                    <a:gd name="T16" fmla="*/ 228 w 1060"/>
                    <a:gd name="T17" fmla="*/ 408 h 1695"/>
                    <a:gd name="T18" fmla="*/ 3 w 1060"/>
                    <a:gd name="T19" fmla="*/ 110 h 1695"/>
                    <a:gd name="T20" fmla="*/ 183 w 1060"/>
                    <a:gd name="T21" fmla="*/ 67 h 1695"/>
                    <a:gd name="T22" fmla="*/ 583 w 1060"/>
                    <a:gd name="T23" fmla="*/ 148 h 1695"/>
                    <a:gd name="T24" fmla="*/ 740 w 1060"/>
                    <a:gd name="T25" fmla="*/ 342 h 1695"/>
                    <a:gd name="T26" fmla="*/ 689 w 1060"/>
                    <a:gd name="T27" fmla="*/ 390 h 1695"/>
                    <a:gd name="T28" fmla="*/ 648 w 1060"/>
                    <a:gd name="T29" fmla="*/ 353 h 1695"/>
                    <a:gd name="T30" fmla="*/ 341 w 1060"/>
                    <a:gd name="T31" fmla="*/ 268 h 1695"/>
                    <a:gd name="T32" fmla="*/ 661 w 1060"/>
                    <a:gd name="T33" fmla="*/ 443 h 1695"/>
                    <a:gd name="T34" fmla="*/ 661 w 1060"/>
                    <a:gd name="T35" fmla="*/ 522 h 1695"/>
                    <a:gd name="T36" fmla="*/ 702 w 1060"/>
                    <a:gd name="T37" fmla="*/ 551 h 1695"/>
                    <a:gd name="T38" fmla="*/ 659 w 1060"/>
                    <a:gd name="T39" fmla="*/ 722 h 1695"/>
                    <a:gd name="T40" fmla="*/ 634 w 1060"/>
                    <a:gd name="T41" fmla="*/ 736 h 1695"/>
                    <a:gd name="T42" fmla="*/ 531 w 1060"/>
                    <a:gd name="T43" fmla="*/ 942 h 1695"/>
                    <a:gd name="T44" fmla="*/ 523 w 1060"/>
                    <a:gd name="T45" fmla="*/ 948 h 1695"/>
                    <a:gd name="T46" fmla="*/ 589 w 1060"/>
                    <a:gd name="T47" fmla="*/ 1022 h 1695"/>
                    <a:gd name="T48" fmla="*/ 675 w 1060"/>
                    <a:gd name="T49" fmla="*/ 1130 h 1695"/>
                    <a:gd name="T50" fmla="*/ 1038 w 1060"/>
                    <a:gd name="T51" fmla="*/ 1289 h 1695"/>
                    <a:gd name="T52" fmla="*/ 960 w 1060"/>
                    <a:gd name="T53" fmla="*/ 1599 h 1695"/>
                    <a:gd name="T54" fmla="*/ 909 w 1060"/>
                    <a:gd name="T55" fmla="*/ 1667 h 1695"/>
                    <a:gd name="T56" fmla="*/ 909 w 1060"/>
                    <a:gd name="T57" fmla="*/ 1668 h 1695"/>
                    <a:gd name="T58" fmla="*/ 541 w 1060"/>
                    <a:gd name="T59" fmla="*/ 1695 h 1695"/>
                    <a:gd name="T60" fmla="*/ 561 w 1060"/>
                    <a:gd name="T61" fmla="*/ 1427 h 1695"/>
                    <a:gd name="T62" fmla="*/ 514 w 1060"/>
                    <a:gd name="T63" fmla="*/ 1398 h 1695"/>
                    <a:gd name="T64" fmla="*/ 123 w 1060"/>
                    <a:gd name="T65" fmla="*/ 1213 h 1695"/>
                    <a:gd name="T66" fmla="*/ 73 w 1060"/>
                    <a:gd name="T67" fmla="*/ 1133 h 1695"/>
                    <a:gd name="T68" fmla="*/ 34 w 1060"/>
                    <a:gd name="T69" fmla="*/ 1066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0" h="1695">
                      <a:moveTo>
                        <a:pt x="34" y="1066"/>
                      </a:moveTo>
                      <a:cubicBezTo>
                        <a:pt x="35" y="1039"/>
                        <a:pt x="115" y="935"/>
                        <a:pt x="93" y="896"/>
                      </a:cubicBezTo>
                      <a:cubicBezTo>
                        <a:pt x="94" y="893"/>
                        <a:pt x="95" y="890"/>
                        <a:pt x="96" y="886"/>
                      </a:cubicBezTo>
                      <a:cubicBezTo>
                        <a:pt x="106" y="878"/>
                        <a:pt x="114" y="868"/>
                        <a:pt x="120" y="859"/>
                      </a:cubicBezTo>
                      <a:cubicBezTo>
                        <a:pt x="125" y="850"/>
                        <a:pt x="125" y="850"/>
                        <a:pt x="125" y="850"/>
                      </a:cubicBezTo>
                      <a:cubicBezTo>
                        <a:pt x="128" y="840"/>
                        <a:pt x="128" y="840"/>
                        <a:pt x="128" y="840"/>
                      </a:cubicBezTo>
                      <a:cubicBezTo>
                        <a:pt x="163" y="723"/>
                        <a:pt x="180" y="650"/>
                        <a:pt x="180" y="623"/>
                      </a:cubicBezTo>
                      <a:cubicBezTo>
                        <a:pt x="185" y="570"/>
                        <a:pt x="115" y="543"/>
                        <a:pt x="115" y="518"/>
                      </a:cubicBezTo>
                      <a:cubicBezTo>
                        <a:pt x="115" y="493"/>
                        <a:pt x="226" y="421"/>
                        <a:pt x="228" y="408"/>
                      </a:cubicBezTo>
                      <a:cubicBezTo>
                        <a:pt x="244" y="348"/>
                        <a:pt x="7" y="138"/>
                        <a:pt x="3" y="110"/>
                      </a:cubicBezTo>
                      <a:cubicBezTo>
                        <a:pt x="0" y="82"/>
                        <a:pt x="160" y="40"/>
                        <a:pt x="183" y="67"/>
                      </a:cubicBezTo>
                      <a:cubicBezTo>
                        <a:pt x="291" y="0"/>
                        <a:pt x="458" y="35"/>
                        <a:pt x="583" y="148"/>
                      </a:cubicBezTo>
                      <a:cubicBezTo>
                        <a:pt x="707" y="261"/>
                        <a:pt x="743" y="325"/>
                        <a:pt x="740" y="342"/>
                      </a:cubicBezTo>
                      <a:cubicBezTo>
                        <a:pt x="737" y="359"/>
                        <a:pt x="707" y="390"/>
                        <a:pt x="689" y="390"/>
                      </a:cubicBezTo>
                      <a:cubicBezTo>
                        <a:pt x="672" y="390"/>
                        <a:pt x="661" y="364"/>
                        <a:pt x="648" y="353"/>
                      </a:cubicBezTo>
                      <a:cubicBezTo>
                        <a:pt x="504" y="234"/>
                        <a:pt x="388" y="253"/>
                        <a:pt x="341" y="268"/>
                      </a:cubicBezTo>
                      <a:cubicBezTo>
                        <a:pt x="528" y="284"/>
                        <a:pt x="653" y="421"/>
                        <a:pt x="661" y="443"/>
                      </a:cubicBezTo>
                      <a:cubicBezTo>
                        <a:pt x="670" y="466"/>
                        <a:pt x="661" y="522"/>
                        <a:pt x="661" y="522"/>
                      </a:cubicBezTo>
                      <a:cubicBezTo>
                        <a:pt x="661" y="522"/>
                        <a:pt x="702" y="525"/>
                        <a:pt x="702" y="551"/>
                      </a:cubicBezTo>
                      <a:cubicBezTo>
                        <a:pt x="702" y="577"/>
                        <a:pt x="659" y="722"/>
                        <a:pt x="659" y="722"/>
                      </a:cubicBezTo>
                      <a:cubicBezTo>
                        <a:pt x="659" y="722"/>
                        <a:pt x="648" y="739"/>
                        <a:pt x="634" y="736"/>
                      </a:cubicBezTo>
                      <a:cubicBezTo>
                        <a:pt x="621" y="843"/>
                        <a:pt x="572" y="910"/>
                        <a:pt x="531" y="942"/>
                      </a:cubicBezTo>
                      <a:cubicBezTo>
                        <a:pt x="529" y="944"/>
                        <a:pt x="526" y="946"/>
                        <a:pt x="523" y="948"/>
                      </a:cubicBezTo>
                      <a:cubicBezTo>
                        <a:pt x="538" y="1019"/>
                        <a:pt x="589" y="1022"/>
                        <a:pt x="589" y="1022"/>
                      </a:cubicBezTo>
                      <a:cubicBezTo>
                        <a:pt x="610" y="1074"/>
                        <a:pt x="639" y="1121"/>
                        <a:pt x="675" y="1130"/>
                      </a:cubicBezTo>
                      <a:cubicBezTo>
                        <a:pt x="760" y="1150"/>
                        <a:pt x="1024" y="1252"/>
                        <a:pt x="1038" y="1289"/>
                      </a:cubicBezTo>
                      <a:cubicBezTo>
                        <a:pt x="1052" y="1326"/>
                        <a:pt x="1060" y="1441"/>
                        <a:pt x="960" y="1599"/>
                      </a:cubicBezTo>
                      <a:cubicBezTo>
                        <a:pt x="934" y="1645"/>
                        <a:pt x="909" y="1667"/>
                        <a:pt x="909" y="1667"/>
                      </a:cubicBezTo>
                      <a:cubicBezTo>
                        <a:pt x="909" y="1667"/>
                        <a:pt x="909" y="1667"/>
                        <a:pt x="909" y="1668"/>
                      </a:cubicBezTo>
                      <a:cubicBezTo>
                        <a:pt x="817" y="1675"/>
                        <a:pt x="620" y="1691"/>
                        <a:pt x="541" y="1695"/>
                      </a:cubicBezTo>
                      <a:cubicBezTo>
                        <a:pt x="541" y="1695"/>
                        <a:pt x="630" y="1516"/>
                        <a:pt x="561" y="1427"/>
                      </a:cubicBezTo>
                      <a:cubicBezTo>
                        <a:pt x="553" y="1417"/>
                        <a:pt x="514" y="1398"/>
                        <a:pt x="514" y="1398"/>
                      </a:cubicBezTo>
                      <a:cubicBezTo>
                        <a:pt x="481" y="1381"/>
                        <a:pt x="225" y="1237"/>
                        <a:pt x="123" y="1213"/>
                      </a:cubicBezTo>
                      <a:cubicBezTo>
                        <a:pt x="123" y="1213"/>
                        <a:pt x="102" y="1203"/>
                        <a:pt x="73" y="1133"/>
                      </a:cubicBezTo>
                      <a:cubicBezTo>
                        <a:pt x="73" y="1133"/>
                        <a:pt x="33" y="1093"/>
                        <a:pt x="34" y="1066"/>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sp>
              <p:nvSpPr>
                <p:cNvPr id="181" name="Woman's Hair"/>
                <p:cNvSpPr>
                  <a:spLocks/>
                </p:cNvSpPr>
                <p:nvPr/>
              </p:nvSpPr>
              <p:spPr bwMode="auto">
                <a:xfrm>
                  <a:off x="6796088" y="1262063"/>
                  <a:ext cx="1095375" cy="2192338"/>
                </a:xfrm>
                <a:custGeom>
                  <a:avLst/>
                  <a:gdLst>
                    <a:gd name="T0" fmla="*/ 3 w 303"/>
                    <a:gd name="T1" fmla="*/ 572 h 606"/>
                    <a:gd name="T2" fmla="*/ 84 w 303"/>
                    <a:gd name="T3" fmla="*/ 400 h 606"/>
                    <a:gd name="T4" fmla="*/ 105 w 303"/>
                    <a:gd name="T5" fmla="*/ 376 h 606"/>
                    <a:gd name="T6" fmla="*/ 109 w 303"/>
                    <a:gd name="T7" fmla="*/ 369 h 606"/>
                    <a:gd name="T8" fmla="*/ 112 w 303"/>
                    <a:gd name="T9" fmla="*/ 360 h 606"/>
                    <a:gd name="T10" fmla="*/ 157 w 303"/>
                    <a:gd name="T11" fmla="*/ 172 h 606"/>
                    <a:gd name="T12" fmla="*/ 120 w 303"/>
                    <a:gd name="T13" fmla="*/ 99 h 606"/>
                    <a:gd name="T14" fmla="*/ 122 w 303"/>
                    <a:gd name="T15" fmla="*/ 41 h 606"/>
                    <a:gd name="T16" fmla="*/ 160 w 303"/>
                    <a:gd name="T17" fmla="*/ 4 h 606"/>
                    <a:gd name="T18" fmla="*/ 189 w 303"/>
                    <a:gd name="T19" fmla="*/ 588 h 606"/>
                    <a:gd name="T20" fmla="*/ 3 w 303"/>
                    <a:gd name="T21" fmla="*/ 5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606">
                      <a:moveTo>
                        <a:pt x="3" y="572"/>
                      </a:moveTo>
                      <a:cubicBezTo>
                        <a:pt x="0" y="554"/>
                        <a:pt x="67" y="482"/>
                        <a:pt x="84" y="400"/>
                      </a:cubicBezTo>
                      <a:cubicBezTo>
                        <a:pt x="93" y="393"/>
                        <a:pt x="99" y="384"/>
                        <a:pt x="105" y="376"/>
                      </a:cubicBezTo>
                      <a:cubicBezTo>
                        <a:pt x="109" y="369"/>
                        <a:pt x="109" y="369"/>
                        <a:pt x="109" y="369"/>
                      </a:cubicBezTo>
                      <a:cubicBezTo>
                        <a:pt x="112" y="360"/>
                        <a:pt x="112" y="360"/>
                        <a:pt x="112" y="360"/>
                      </a:cubicBezTo>
                      <a:cubicBezTo>
                        <a:pt x="142" y="259"/>
                        <a:pt x="157" y="195"/>
                        <a:pt x="157" y="172"/>
                      </a:cubicBezTo>
                      <a:cubicBezTo>
                        <a:pt x="159" y="127"/>
                        <a:pt x="125" y="120"/>
                        <a:pt x="120" y="99"/>
                      </a:cubicBezTo>
                      <a:cubicBezTo>
                        <a:pt x="114" y="79"/>
                        <a:pt x="118" y="62"/>
                        <a:pt x="122" y="41"/>
                      </a:cubicBezTo>
                      <a:cubicBezTo>
                        <a:pt x="127" y="20"/>
                        <a:pt x="150" y="0"/>
                        <a:pt x="160" y="4"/>
                      </a:cubicBezTo>
                      <a:cubicBezTo>
                        <a:pt x="170" y="7"/>
                        <a:pt x="303" y="534"/>
                        <a:pt x="189" y="588"/>
                      </a:cubicBezTo>
                      <a:cubicBezTo>
                        <a:pt x="150" y="606"/>
                        <a:pt x="6" y="591"/>
                        <a:pt x="3" y="572"/>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grpSp>
        </p:grpSp>
      </p:grpSp>
      <p:sp>
        <p:nvSpPr>
          <p:cNvPr id="185" name="Up Arrow 184"/>
          <p:cNvSpPr/>
          <p:nvPr/>
        </p:nvSpPr>
        <p:spPr bwMode="auto">
          <a:xfrm rot="5400000">
            <a:off x="5076271" y="126023"/>
            <a:ext cx="412658" cy="2621929"/>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nvGrpSpPr>
          <p:cNvPr id="255" name="Group 254"/>
          <p:cNvGrpSpPr/>
          <p:nvPr/>
        </p:nvGrpSpPr>
        <p:grpSpPr>
          <a:xfrm>
            <a:off x="637793" y="3262206"/>
            <a:ext cx="3770595" cy="832255"/>
            <a:chOff x="-332687" y="4211228"/>
            <a:chExt cx="3770595" cy="1109672"/>
          </a:xfrm>
        </p:grpSpPr>
        <p:grpSp>
          <p:nvGrpSpPr>
            <p:cNvPr id="187" name="Group 186"/>
            <p:cNvGrpSpPr/>
            <p:nvPr/>
          </p:nvGrpSpPr>
          <p:grpSpPr>
            <a:xfrm>
              <a:off x="2843474" y="4422963"/>
              <a:ext cx="524544" cy="572431"/>
              <a:chOff x="8149871" y="5623749"/>
              <a:chExt cx="632595" cy="770175"/>
            </a:xfrm>
          </p:grpSpPr>
          <p:pic>
            <p:nvPicPr>
              <p:cNvPr id="207" name="Picture 4" descr="\\SFP\Work\White_Whale\3-22036_Kuleen_Bharadwaj\PPT\4_SQL Server Renewal\SFP_Art\Icons\Chris Icons\Folder.png"/>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314466" y="5623749"/>
                <a:ext cx="468000" cy="567037"/>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5" descr="\\SFP\Work\White_Whale\3-22036_Kuleen_Bharadwaj\PPT\4_SQL Server Renewal\SFP_Art\Icons\Chris Icons\folder forground.png"/>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232168" y="5726967"/>
                <a:ext cx="464641" cy="565386"/>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5" descr="\\SFP\Work\White_Whale\3-22036_Kuleen_Bharadwaj\PPT\4_SQL Server Renewal\SFP_Art\Icons\Chris Icons\folder forground.png"/>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149871" y="5828538"/>
                <a:ext cx="464641" cy="565386"/>
              </a:xfrm>
              <a:prstGeom prst="rect">
                <a:avLst/>
              </a:prstGeom>
              <a:noFill/>
              <a:extLst>
                <a:ext uri="{909E8E84-426E-40DD-AFC4-6F175D3DCCD1}">
                  <a14:hiddenFill xmlns:a14="http://schemas.microsoft.com/office/drawing/2010/main">
                    <a:solidFill>
                      <a:srgbClr val="FFFFFF"/>
                    </a:solidFill>
                  </a14:hiddenFill>
                </a:ext>
              </a:extLst>
            </p:spPr>
          </p:pic>
        </p:grpSp>
        <p:sp>
          <p:nvSpPr>
            <p:cNvPr id="188" name="TextBox 187"/>
            <p:cNvSpPr txBox="1"/>
            <p:nvPr/>
          </p:nvSpPr>
          <p:spPr>
            <a:xfrm>
              <a:off x="-332687" y="4383743"/>
              <a:ext cx="1502237" cy="738664"/>
            </a:xfrm>
            <a:prstGeom prst="rect">
              <a:avLst/>
            </a:prstGeom>
            <a:noFill/>
          </p:spPr>
          <p:txBody>
            <a:bodyPr wrap="square" lIns="0" tIns="0" rIns="0" bIns="0" rtlCol="0">
              <a:spAutoFit/>
            </a:bodyPr>
            <a:lstStyle/>
            <a:p>
              <a:pPr defTabSz="685864"/>
              <a:r>
                <a:rPr lang="en-US" sz="1200" b="1" dirty="0">
                  <a:solidFill>
                    <a:schemeClr val="accent2">
                      <a:lumMod val="60000"/>
                      <a:lumOff val="40000"/>
                    </a:schemeClr>
                  </a:solidFill>
                </a:rPr>
                <a:t>Extract</a:t>
              </a:r>
              <a:r>
                <a:rPr lang="en-US" sz="1200" b="1" dirty="0">
                  <a:solidFill>
                    <a:srgbClr val="FFFF00"/>
                  </a:solidFill>
                </a:rPr>
                <a:t/>
              </a:r>
              <a:br>
                <a:rPr lang="en-US" sz="1200" b="1" dirty="0">
                  <a:solidFill>
                    <a:srgbClr val="FFFF00"/>
                  </a:solidFill>
                </a:rPr>
              </a:br>
              <a:endParaRPr lang="en-US" sz="1200" dirty="0">
                <a:gradFill>
                  <a:gsLst>
                    <a:gs pos="0">
                      <a:srgbClr val="FFFFFF"/>
                    </a:gs>
                    <a:gs pos="86000">
                      <a:srgbClr val="FFFFFF"/>
                    </a:gs>
                  </a:gsLst>
                  <a:lin ang="5400000" scaled="0"/>
                </a:gradFill>
              </a:endParaRPr>
            </a:p>
            <a:p>
              <a:pPr defTabSz="685864"/>
              <a:r>
                <a:rPr lang="en-US" sz="1200" dirty="0">
                  <a:solidFill>
                    <a:schemeClr val="bg2">
                      <a:lumMod val="50000"/>
                    </a:schemeClr>
                  </a:solidFill>
                </a:rPr>
                <a:t>Existing Data</a:t>
              </a:r>
            </a:p>
          </p:txBody>
        </p:sp>
        <p:grpSp>
          <p:nvGrpSpPr>
            <p:cNvPr id="189" name="Group 188"/>
            <p:cNvGrpSpPr/>
            <p:nvPr/>
          </p:nvGrpSpPr>
          <p:grpSpPr>
            <a:xfrm>
              <a:off x="2026009" y="4211228"/>
              <a:ext cx="594330" cy="803562"/>
              <a:chOff x="9046369" y="2765332"/>
              <a:chExt cx="444103" cy="812057"/>
            </a:xfrm>
          </p:grpSpPr>
          <p:pic>
            <p:nvPicPr>
              <p:cNvPr id="194" name="Picture 193"/>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046369" y="2765332"/>
                <a:ext cx="261938" cy="521545"/>
              </a:xfrm>
              <a:prstGeom prst="rect">
                <a:avLst/>
              </a:prstGeom>
            </p:spPr>
          </p:pic>
          <p:grpSp>
            <p:nvGrpSpPr>
              <p:cNvPr id="195" name="Group 194"/>
              <p:cNvGrpSpPr/>
              <p:nvPr/>
            </p:nvGrpSpPr>
            <p:grpSpPr>
              <a:xfrm>
                <a:off x="9226154" y="2871788"/>
                <a:ext cx="264318" cy="522244"/>
                <a:chOff x="9578579" y="3538538"/>
                <a:chExt cx="264318" cy="522244"/>
              </a:xfrm>
            </p:grpSpPr>
            <p:sp>
              <p:nvSpPr>
                <p:cNvPr id="202" name="Oval 201"/>
                <p:cNvSpPr/>
                <p:nvPr/>
              </p:nvSpPr>
              <p:spPr bwMode="auto">
                <a:xfrm>
                  <a:off x="9578579" y="3538538"/>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3" name="Oval 202"/>
                <p:cNvSpPr/>
                <p:nvPr/>
              </p:nvSpPr>
              <p:spPr bwMode="auto">
                <a:xfrm>
                  <a:off x="9578579" y="365998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4" name="Oval 203"/>
                <p:cNvSpPr/>
                <p:nvPr/>
              </p:nvSpPr>
              <p:spPr bwMode="auto">
                <a:xfrm>
                  <a:off x="9578579" y="3783807"/>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5" name="Oval 204"/>
                <p:cNvSpPr/>
                <p:nvPr/>
              </p:nvSpPr>
              <p:spPr bwMode="auto">
                <a:xfrm>
                  <a:off x="9578579" y="390763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06" name="Picture 205"/>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579769" y="3539237"/>
                  <a:ext cx="261938" cy="521545"/>
                </a:xfrm>
                <a:prstGeom prst="rect">
                  <a:avLst/>
                </a:prstGeom>
              </p:spPr>
            </p:pic>
          </p:grpSp>
          <p:grpSp>
            <p:nvGrpSpPr>
              <p:cNvPr id="196" name="Group 195"/>
              <p:cNvGrpSpPr/>
              <p:nvPr/>
            </p:nvGrpSpPr>
            <p:grpSpPr>
              <a:xfrm>
                <a:off x="9109473" y="3055145"/>
                <a:ext cx="264318" cy="522244"/>
                <a:chOff x="9578579" y="3538538"/>
                <a:chExt cx="264318" cy="522244"/>
              </a:xfrm>
            </p:grpSpPr>
            <p:sp>
              <p:nvSpPr>
                <p:cNvPr id="197" name="Oval 196"/>
                <p:cNvSpPr/>
                <p:nvPr/>
              </p:nvSpPr>
              <p:spPr bwMode="auto">
                <a:xfrm>
                  <a:off x="9578579" y="3538538"/>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98" name="Oval 197"/>
                <p:cNvSpPr/>
                <p:nvPr/>
              </p:nvSpPr>
              <p:spPr bwMode="auto">
                <a:xfrm>
                  <a:off x="9578579" y="365998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99" name="Oval 198"/>
                <p:cNvSpPr/>
                <p:nvPr/>
              </p:nvSpPr>
              <p:spPr bwMode="auto">
                <a:xfrm>
                  <a:off x="9578579" y="3783807"/>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0" name="Oval 199"/>
                <p:cNvSpPr/>
                <p:nvPr/>
              </p:nvSpPr>
              <p:spPr bwMode="auto">
                <a:xfrm>
                  <a:off x="9578579" y="390763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01" name="Picture 200"/>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579769" y="3539237"/>
                  <a:ext cx="261938" cy="521545"/>
                </a:xfrm>
                <a:prstGeom prst="rect">
                  <a:avLst/>
                </a:prstGeom>
              </p:spPr>
            </p:pic>
          </p:grpSp>
        </p:grpSp>
        <p:sp>
          <p:nvSpPr>
            <p:cNvPr id="190" name="TextBox 189"/>
            <p:cNvSpPr txBox="1"/>
            <p:nvPr/>
          </p:nvSpPr>
          <p:spPr>
            <a:xfrm>
              <a:off x="997124" y="4930893"/>
              <a:ext cx="96650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LOB Applications</a:t>
              </a:r>
              <a:endParaRPr lang="en-US" sz="1500" dirty="0">
                <a:solidFill>
                  <a:schemeClr val="bg2">
                    <a:lumMod val="50000"/>
                  </a:schemeClr>
                </a:solidFill>
              </a:endParaRPr>
            </a:p>
          </p:txBody>
        </p:sp>
        <p:pic>
          <p:nvPicPr>
            <p:cNvPr id="191" name="Picture 190"/>
            <p:cNvPicPr>
              <a:picLocks noChangeAspect="1"/>
            </p:cNvPicPr>
            <p:nvPr/>
          </p:nvPicPr>
          <p:blipFill rotWithShape="1">
            <a:blip r:embed="rId7" cstate="print">
              <a:extLst>
                <a:ext uri="{28A0092B-C50C-407E-A947-70E740481C1C}">
                  <a14:useLocalDpi xmlns:a14="http://schemas.microsoft.com/office/drawing/2010/main" val="0"/>
                </a:ext>
              </a:extLst>
            </a:blip>
            <a:srcRect l="4474" t="32083" r="4332" b="1357"/>
            <a:stretch/>
          </p:blipFill>
          <p:spPr>
            <a:xfrm rot="16200000" flipH="1">
              <a:off x="1263145" y="4338575"/>
              <a:ext cx="452725" cy="639912"/>
            </a:xfrm>
            <a:prstGeom prst="rect">
              <a:avLst/>
            </a:prstGeom>
          </p:spPr>
        </p:pic>
        <p:sp>
          <p:nvSpPr>
            <p:cNvPr id="192" name="TextBox 191"/>
            <p:cNvSpPr txBox="1"/>
            <p:nvPr/>
          </p:nvSpPr>
          <p:spPr>
            <a:xfrm>
              <a:off x="2711134" y="5136235"/>
              <a:ext cx="726774"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Files</a:t>
              </a:r>
              <a:endParaRPr lang="en-US" sz="1500" dirty="0">
                <a:solidFill>
                  <a:schemeClr val="bg2">
                    <a:lumMod val="50000"/>
                  </a:schemeClr>
                </a:solidFill>
              </a:endParaRPr>
            </a:p>
          </p:txBody>
        </p:sp>
        <p:sp>
          <p:nvSpPr>
            <p:cNvPr id="193" name="TextBox 192"/>
            <p:cNvSpPr txBox="1"/>
            <p:nvPr/>
          </p:nvSpPr>
          <p:spPr>
            <a:xfrm>
              <a:off x="1865434" y="5121918"/>
              <a:ext cx="92316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Data Marts</a:t>
              </a:r>
              <a:endParaRPr lang="en-US" sz="1500" dirty="0">
                <a:solidFill>
                  <a:schemeClr val="bg2">
                    <a:lumMod val="50000"/>
                  </a:schemeClr>
                </a:solidFill>
              </a:endParaRPr>
            </a:p>
          </p:txBody>
        </p:sp>
      </p:grpSp>
      <p:grpSp>
        <p:nvGrpSpPr>
          <p:cNvPr id="42" name="Group 41"/>
          <p:cNvGrpSpPr/>
          <p:nvPr/>
        </p:nvGrpSpPr>
        <p:grpSpPr>
          <a:xfrm>
            <a:off x="637791" y="2395691"/>
            <a:ext cx="1978105" cy="851325"/>
            <a:chOff x="-332686" y="3055902"/>
            <a:chExt cx="1978105" cy="1135099"/>
          </a:xfrm>
        </p:grpSpPr>
        <p:sp>
          <p:nvSpPr>
            <p:cNvPr id="211" name="Up Arrow 210"/>
            <p:cNvSpPr/>
            <p:nvPr/>
          </p:nvSpPr>
          <p:spPr bwMode="auto">
            <a:xfrm>
              <a:off x="1151034" y="3842877"/>
              <a:ext cx="392021" cy="348124"/>
            </a:xfrm>
            <a:prstGeom prst="upArrow">
              <a:avLst>
                <a:gd name="adj1" fmla="val 50000"/>
                <a:gd name="adj2" fmla="val 59287"/>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pic>
          <p:nvPicPr>
            <p:cNvPr id="212" name="Picture 211"/>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l="28476" r="18564" b="17711"/>
            <a:stretch/>
          </p:blipFill>
          <p:spPr>
            <a:xfrm rot="2851868" flipH="1">
              <a:off x="915140" y="3277084"/>
              <a:ext cx="951462" cy="509097"/>
            </a:xfrm>
            <a:prstGeom prst="rect">
              <a:avLst/>
            </a:prstGeom>
            <a:noFill/>
            <a:ln>
              <a:noFill/>
            </a:ln>
          </p:spPr>
        </p:pic>
        <p:sp>
          <p:nvSpPr>
            <p:cNvPr id="213" name="TextBox 212"/>
            <p:cNvSpPr txBox="1"/>
            <p:nvPr/>
          </p:nvSpPr>
          <p:spPr>
            <a:xfrm>
              <a:off x="-332686" y="3476652"/>
              <a:ext cx="1164440" cy="492442"/>
            </a:xfrm>
            <a:prstGeom prst="rect">
              <a:avLst/>
            </a:prstGeom>
            <a:noFill/>
          </p:spPr>
          <p:txBody>
            <a:bodyPr wrap="square" lIns="0" tIns="0" rIns="0" bIns="0" rtlCol="0">
              <a:spAutoFit/>
            </a:bodyPr>
            <a:lstStyle/>
            <a:p>
              <a:pPr defTabSz="685864"/>
              <a:r>
                <a:rPr lang="en-US" sz="1200" dirty="0">
                  <a:solidFill>
                    <a:schemeClr val="bg2">
                      <a:lumMod val="50000"/>
                    </a:schemeClr>
                  </a:solidFill>
                </a:rPr>
                <a:t>Data </a:t>
              </a:r>
              <a:br>
                <a:rPr lang="en-US" sz="1200" dirty="0">
                  <a:solidFill>
                    <a:schemeClr val="bg2">
                      <a:lumMod val="50000"/>
                    </a:schemeClr>
                  </a:solidFill>
                </a:rPr>
              </a:br>
              <a:r>
                <a:rPr lang="en-US" sz="1200" dirty="0">
                  <a:solidFill>
                    <a:schemeClr val="bg2">
                      <a:lumMod val="50000"/>
                    </a:schemeClr>
                  </a:solidFill>
                </a:rPr>
                <a:t>Quality</a:t>
              </a:r>
            </a:p>
          </p:txBody>
        </p:sp>
      </p:grpSp>
      <p:grpSp>
        <p:nvGrpSpPr>
          <p:cNvPr id="48" name="Group 47"/>
          <p:cNvGrpSpPr/>
          <p:nvPr/>
        </p:nvGrpSpPr>
        <p:grpSpPr>
          <a:xfrm>
            <a:off x="637793" y="1244481"/>
            <a:ext cx="4116437" cy="632266"/>
            <a:chOff x="-332686" y="1520951"/>
            <a:chExt cx="4116437" cy="843020"/>
          </a:xfrm>
        </p:grpSpPr>
        <p:pic>
          <p:nvPicPr>
            <p:cNvPr id="224" name="Picture 3" descr="\\SFP\Work\White_Whale\3-22036_Kuleen_Bharadwaj\PPT\4_SQL Server Renewal\SFP_Art\Icons\Chris Icons\report on browser.png"/>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07695" y="1536314"/>
              <a:ext cx="548783"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225" name="Group 224"/>
            <p:cNvGrpSpPr/>
            <p:nvPr/>
          </p:nvGrpSpPr>
          <p:grpSpPr>
            <a:xfrm>
              <a:off x="2781236" y="1520951"/>
              <a:ext cx="548640" cy="548640"/>
              <a:chOff x="515938" y="1857029"/>
              <a:chExt cx="3250302" cy="2185844"/>
            </a:xfrm>
          </p:grpSpPr>
          <p:sp>
            <p:nvSpPr>
              <p:cNvPr id="231" name="Rectangle 230"/>
              <p:cNvSpPr/>
              <p:nvPr/>
            </p:nvSpPr>
            <p:spPr bwMode="auto">
              <a:xfrm>
                <a:off x="543097" y="1929456"/>
                <a:ext cx="3223143" cy="297696"/>
              </a:xfrm>
              <a:prstGeom prst="rect">
                <a:avLst/>
              </a:prstGeom>
              <a:gradFill>
                <a:gsLst>
                  <a:gs pos="0">
                    <a:srgbClr val="7192B0"/>
                  </a:gs>
                  <a:gs pos="80000">
                    <a:srgbClr val="7192B0"/>
                  </a:gs>
                  <a:gs pos="100000">
                    <a:srgbClr val="7192B0"/>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32" name="Picture 2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5938" y="1857029"/>
                <a:ext cx="3250302" cy="2185844"/>
              </a:xfrm>
              <a:prstGeom prst="rect">
                <a:avLst/>
              </a:prstGeom>
            </p:spPr>
          </p:pic>
        </p:grpSp>
        <p:pic>
          <p:nvPicPr>
            <p:cNvPr id="226" name="Picture 3"/>
            <p:cNvPicPr>
              <a:picLocks noChangeAspect="1" noChangeArrowheads="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1259458" y="1535454"/>
              <a:ext cx="548640" cy="550361"/>
            </a:xfrm>
            <a:prstGeom prst="rect">
              <a:avLst/>
            </a:prstGeom>
            <a:noFill/>
            <a:extLst>
              <a:ext uri="{909E8E84-426E-40DD-AFC4-6F175D3DCCD1}">
                <a14:hiddenFill xmlns:a14="http://schemas.microsoft.com/office/drawing/2010/main">
                  <a:solidFill>
                    <a:srgbClr val="FFFFFF"/>
                  </a:solidFill>
                </a14:hiddenFill>
              </a:ext>
            </a:extLst>
          </p:spPr>
        </p:pic>
        <p:sp>
          <p:nvSpPr>
            <p:cNvPr id="227" name="TextBox 226"/>
            <p:cNvSpPr txBox="1"/>
            <p:nvPr/>
          </p:nvSpPr>
          <p:spPr>
            <a:xfrm>
              <a:off x="1265915" y="2157002"/>
              <a:ext cx="731711" cy="184665"/>
            </a:xfrm>
            <a:prstGeom prst="rect">
              <a:avLst/>
            </a:prstGeom>
            <a:noFill/>
          </p:spPr>
          <p:txBody>
            <a:bodyPr wrap="square" lIns="0" tIns="0" rIns="0" bIns="0" rtlCol="0">
              <a:spAutoFit/>
            </a:bodyPr>
            <a:lstStyle/>
            <a:p>
              <a:pPr defTabSz="685864"/>
              <a:r>
                <a:rPr lang="en-US" sz="900" dirty="0">
                  <a:solidFill>
                    <a:schemeClr val="bg2">
                      <a:lumMod val="50000"/>
                    </a:schemeClr>
                  </a:solidFill>
                </a:rPr>
                <a:t>Analysis</a:t>
              </a:r>
            </a:p>
          </p:txBody>
        </p:sp>
        <p:sp>
          <p:nvSpPr>
            <p:cNvPr id="228" name="TextBox 227"/>
            <p:cNvSpPr txBox="1"/>
            <p:nvPr/>
          </p:nvSpPr>
          <p:spPr>
            <a:xfrm>
              <a:off x="2056889" y="2157003"/>
              <a:ext cx="731711" cy="184665"/>
            </a:xfrm>
            <a:prstGeom prst="rect">
              <a:avLst/>
            </a:prstGeom>
            <a:noFill/>
          </p:spPr>
          <p:txBody>
            <a:bodyPr wrap="square" lIns="0" tIns="0" rIns="0" bIns="0" rtlCol="0">
              <a:spAutoFit/>
            </a:bodyPr>
            <a:lstStyle/>
            <a:p>
              <a:pPr defTabSz="685864"/>
              <a:r>
                <a:rPr lang="en-US" sz="900" dirty="0">
                  <a:solidFill>
                    <a:schemeClr val="bg2">
                      <a:lumMod val="50000"/>
                    </a:schemeClr>
                  </a:solidFill>
                </a:rPr>
                <a:t>Reports</a:t>
              </a:r>
            </a:p>
          </p:txBody>
        </p:sp>
        <p:sp>
          <p:nvSpPr>
            <p:cNvPr id="229" name="TextBox 228"/>
            <p:cNvSpPr txBox="1"/>
            <p:nvPr/>
          </p:nvSpPr>
          <p:spPr>
            <a:xfrm>
              <a:off x="2455751" y="2179306"/>
              <a:ext cx="1328000"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Dashboards &amp; Scorecards</a:t>
              </a:r>
            </a:p>
          </p:txBody>
        </p:sp>
        <p:sp>
          <p:nvSpPr>
            <p:cNvPr id="230" name="TextBox 229"/>
            <p:cNvSpPr txBox="1"/>
            <p:nvPr/>
          </p:nvSpPr>
          <p:spPr>
            <a:xfrm>
              <a:off x="-332686" y="1757720"/>
              <a:ext cx="846739" cy="246221"/>
            </a:xfrm>
            <a:prstGeom prst="rect">
              <a:avLst/>
            </a:prstGeom>
            <a:noFill/>
          </p:spPr>
          <p:txBody>
            <a:bodyPr wrap="square" lIns="0" tIns="0" rIns="0" bIns="0" rtlCol="0">
              <a:spAutoFit/>
            </a:bodyPr>
            <a:lstStyle/>
            <a:p>
              <a:pPr defTabSz="685864"/>
              <a:r>
                <a:rPr lang="en-US" sz="1200" dirty="0">
                  <a:solidFill>
                    <a:schemeClr val="bg2">
                      <a:lumMod val="50000"/>
                    </a:schemeClr>
                  </a:solidFill>
                </a:rPr>
                <a:t>Provision</a:t>
              </a:r>
            </a:p>
          </p:txBody>
        </p:sp>
      </p:grpSp>
      <p:grpSp>
        <p:nvGrpSpPr>
          <p:cNvPr id="43" name="Group 42"/>
          <p:cNvGrpSpPr/>
          <p:nvPr/>
        </p:nvGrpSpPr>
        <p:grpSpPr>
          <a:xfrm>
            <a:off x="644757" y="2152224"/>
            <a:ext cx="3964458" cy="776002"/>
            <a:chOff x="-68534" y="2731266"/>
            <a:chExt cx="3964458" cy="1034669"/>
          </a:xfrm>
        </p:grpSpPr>
        <p:pic>
          <p:nvPicPr>
            <p:cNvPr id="221" name="Picture 7" descr="\\SFP\Work\White_Whale\3-22036_Kuleen_Bharadwaj\PPT\4_SQL Server Renewal\SFP_Art\Icons\Chris Icons\cube_blue.png"/>
            <p:cNvPicPr>
              <a:picLocks noChangeAspect="1" noChangeArrowheads="1"/>
            </p:cNvPicPr>
            <p:nvPr/>
          </p:nvPicPr>
          <p:blipFill>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434181" y="2774584"/>
              <a:ext cx="525761" cy="544510"/>
            </a:xfrm>
            <a:prstGeom prst="rect">
              <a:avLst/>
            </a:prstGeom>
            <a:noFill/>
            <a:extLst>
              <a:ext uri="{909E8E84-426E-40DD-AFC4-6F175D3DCCD1}">
                <a14:hiddenFill xmlns:a14="http://schemas.microsoft.com/office/drawing/2010/main">
                  <a:solidFill>
                    <a:srgbClr val="FFFFFF"/>
                  </a:solidFill>
                </a14:hiddenFill>
              </a:ext>
            </a:extLst>
          </p:spPr>
        </p:pic>
        <p:sp>
          <p:nvSpPr>
            <p:cNvPr id="222" name="TextBox 221"/>
            <p:cNvSpPr txBox="1"/>
            <p:nvPr/>
          </p:nvSpPr>
          <p:spPr>
            <a:xfrm>
              <a:off x="2318059" y="3396603"/>
              <a:ext cx="758004" cy="369332"/>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Analysis </a:t>
              </a:r>
            </a:p>
            <a:p>
              <a:pPr algn="ctr" defTabSz="685864"/>
              <a:r>
                <a:rPr lang="en-US" sz="900" dirty="0">
                  <a:solidFill>
                    <a:schemeClr val="bg2">
                      <a:lumMod val="50000"/>
                    </a:schemeClr>
                  </a:solidFill>
                </a:rPr>
                <a:t>Cubes</a:t>
              </a:r>
            </a:p>
          </p:txBody>
        </p:sp>
        <p:pic>
          <p:nvPicPr>
            <p:cNvPr id="219" name="Picture 218"/>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45896" y="2731266"/>
              <a:ext cx="431618" cy="631146"/>
            </a:xfrm>
            <a:prstGeom prst="rect">
              <a:avLst/>
            </a:prstGeom>
            <a:noFill/>
            <a:ln>
              <a:noFill/>
            </a:ln>
          </p:spPr>
        </p:pic>
        <p:sp>
          <p:nvSpPr>
            <p:cNvPr id="220" name="TextBox 219"/>
            <p:cNvSpPr txBox="1"/>
            <p:nvPr/>
          </p:nvSpPr>
          <p:spPr>
            <a:xfrm>
              <a:off x="2827488" y="3416036"/>
              <a:ext cx="106843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Data Warehouse</a:t>
              </a:r>
            </a:p>
          </p:txBody>
        </p:sp>
        <p:sp>
          <p:nvSpPr>
            <p:cNvPr id="218" name="TextBox 217"/>
            <p:cNvSpPr txBox="1"/>
            <p:nvPr/>
          </p:nvSpPr>
          <p:spPr>
            <a:xfrm>
              <a:off x="-68534" y="2858035"/>
              <a:ext cx="976682" cy="492443"/>
            </a:xfrm>
            <a:prstGeom prst="rect">
              <a:avLst/>
            </a:prstGeom>
            <a:noFill/>
          </p:spPr>
          <p:txBody>
            <a:bodyPr wrap="square" lIns="0" tIns="0" rIns="0" bIns="0" rtlCol="0">
              <a:spAutoFit/>
            </a:bodyPr>
            <a:lstStyle/>
            <a:p>
              <a:pPr defTabSz="685864"/>
              <a:r>
                <a:rPr lang="en-US" sz="1200" b="1" dirty="0">
                  <a:solidFill>
                    <a:schemeClr val="accent2">
                      <a:lumMod val="60000"/>
                      <a:lumOff val="40000"/>
                    </a:schemeClr>
                  </a:solidFill>
                </a:rPr>
                <a:t>Transform &amp; Load</a:t>
              </a:r>
            </a:p>
          </p:txBody>
        </p:sp>
        <p:sp>
          <p:nvSpPr>
            <p:cNvPr id="234" name="Up Arrow 233"/>
            <p:cNvSpPr/>
            <p:nvPr/>
          </p:nvSpPr>
          <p:spPr bwMode="auto">
            <a:xfrm rot="3565360">
              <a:off x="2041436" y="3179018"/>
              <a:ext cx="392021" cy="397997"/>
            </a:xfrm>
            <a:prstGeom prst="upArrow">
              <a:avLst>
                <a:gd name="adj1" fmla="val 50000"/>
                <a:gd name="adj2" fmla="val 51079"/>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sp>
        <p:nvSpPr>
          <p:cNvPr id="236" name="Up Arrow 235"/>
          <p:cNvSpPr/>
          <p:nvPr/>
        </p:nvSpPr>
        <p:spPr bwMode="auto">
          <a:xfrm rot="19062299">
            <a:off x="2794226" y="1936667"/>
            <a:ext cx="392021" cy="289511"/>
          </a:xfrm>
          <a:prstGeom prst="upArrow">
            <a:avLst>
              <a:gd name="adj1" fmla="val 50000"/>
              <a:gd name="adj2" fmla="val 51079"/>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238" name="Parallelogram 237"/>
          <p:cNvSpPr/>
          <p:nvPr/>
        </p:nvSpPr>
        <p:spPr bwMode="auto">
          <a:xfrm>
            <a:off x="4951412" y="1043242"/>
            <a:ext cx="1325562" cy="3373566"/>
          </a:xfrm>
          <a:prstGeom prst="parallelogram">
            <a:avLst>
              <a:gd name="adj" fmla="val 0"/>
            </a:avLst>
          </a:pr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a:scene3d>
            <a:camera prst="perspectiveRight" fov="4500000">
              <a:rot lat="0" lon="19200000" rev="0"/>
            </a:camera>
            <a:lightRig rig="threePt" dir="t"/>
          </a:scene3d>
        </p:spPr>
        <p:txBody>
          <a:bodyPr vert="horz" wrap="square" lIns="68589" tIns="34295" rIns="68589" bIns="34295" numCol="1" anchor="t" anchorCtr="0" compatLnSpc="1">
            <a:prstTxWarp prst="textNoShape">
              <a:avLst/>
            </a:prstTxWarp>
          </a:bodyPr>
          <a:lstStyle/>
          <a:p>
            <a:pPr defTabSz="685864" fontAlgn="base">
              <a:spcBef>
                <a:spcPct val="0"/>
              </a:spcBef>
              <a:spcAft>
                <a:spcPct val="0"/>
              </a:spcAft>
            </a:pPr>
            <a:endParaRPr lang="en-US" dirty="0">
              <a:solidFill>
                <a:srgbClr val="FFFFFF"/>
              </a:solidFill>
            </a:endParaRPr>
          </a:p>
        </p:txBody>
      </p:sp>
      <p:grpSp>
        <p:nvGrpSpPr>
          <p:cNvPr id="5" name="Group 4"/>
          <p:cNvGrpSpPr/>
          <p:nvPr/>
        </p:nvGrpSpPr>
        <p:grpSpPr>
          <a:xfrm>
            <a:off x="6249435" y="2093132"/>
            <a:ext cx="2390490" cy="1172947"/>
            <a:chOff x="5839861" y="2652472"/>
            <a:chExt cx="2390490" cy="1563927"/>
          </a:xfrm>
        </p:grpSpPr>
        <p:pic>
          <p:nvPicPr>
            <p:cNvPr id="239" name="Picture 2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55424" y="2652472"/>
              <a:ext cx="1047189" cy="785036"/>
            </a:xfrm>
            <a:prstGeom prst="rect">
              <a:avLst/>
            </a:prstGeom>
          </p:spPr>
        </p:pic>
        <p:grpSp>
          <p:nvGrpSpPr>
            <p:cNvPr id="4" name="Spreadsheets"/>
            <p:cNvGrpSpPr/>
            <p:nvPr/>
          </p:nvGrpSpPr>
          <p:grpSpPr>
            <a:xfrm>
              <a:off x="5968437" y="3074803"/>
              <a:ext cx="1015745" cy="893447"/>
              <a:chOff x="5749362" y="2761217"/>
              <a:chExt cx="1015745" cy="893447"/>
            </a:xfrm>
          </p:grpSpPr>
          <p:sp>
            <p:nvSpPr>
              <p:cNvPr id="3" name="Rectangle 2"/>
              <p:cNvSpPr/>
              <p:nvPr/>
            </p:nvSpPr>
            <p:spPr bwMode="auto">
              <a:xfrm>
                <a:off x="5753100" y="2762250"/>
                <a:ext cx="1000125" cy="8858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4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749362" y="2761217"/>
                <a:ext cx="1015745" cy="893447"/>
              </a:xfrm>
              <a:prstGeom prst="rect">
                <a:avLst/>
              </a:prstGeom>
              <a:noFill/>
              <a:extLst>
                <a:ext uri="{909E8E84-426E-40DD-AFC4-6F175D3DCCD1}">
                  <a14:hiddenFill xmlns:a14="http://schemas.microsoft.com/office/drawing/2010/main">
                    <a:solidFill>
                      <a:srgbClr val="FFFFFF"/>
                    </a:solidFill>
                  </a14:hiddenFill>
                </a:ext>
              </a:extLst>
            </p:spPr>
          </p:pic>
        </p:grpSp>
        <p:sp>
          <p:nvSpPr>
            <p:cNvPr id="241" name="TextBox 240"/>
            <p:cNvSpPr txBox="1"/>
            <p:nvPr/>
          </p:nvSpPr>
          <p:spPr>
            <a:xfrm>
              <a:off x="5839861" y="4031734"/>
              <a:ext cx="127289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Spreadsheets</a:t>
              </a:r>
              <a:endParaRPr lang="en-US" sz="1500" dirty="0">
                <a:solidFill>
                  <a:schemeClr val="bg2">
                    <a:lumMod val="50000"/>
                  </a:schemeClr>
                </a:solidFill>
              </a:endParaRPr>
            </a:p>
          </p:txBody>
        </p:sp>
        <p:sp>
          <p:nvSpPr>
            <p:cNvPr id="242" name="TextBox 241"/>
            <p:cNvSpPr txBox="1"/>
            <p:nvPr/>
          </p:nvSpPr>
          <p:spPr>
            <a:xfrm>
              <a:off x="7127685" y="3524051"/>
              <a:ext cx="110266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Specialized Tools</a:t>
              </a:r>
              <a:endParaRPr lang="en-US" sz="1500" dirty="0">
                <a:solidFill>
                  <a:schemeClr val="bg2">
                    <a:lumMod val="50000"/>
                  </a:schemeClr>
                </a:solidFill>
              </a:endParaRPr>
            </a:p>
          </p:txBody>
        </p:sp>
      </p:grpSp>
      <p:sp>
        <p:nvSpPr>
          <p:cNvPr id="251" name="TextBox 250"/>
          <p:cNvSpPr txBox="1"/>
          <p:nvPr/>
        </p:nvSpPr>
        <p:spPr>
          <a:xfrm>
            <a:off x="13" y="5460762"/>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IT processes the changes to a hardened solution through the SDLC</a:t>
            </a:r>
          </a:p>
        </p:txBody>
      </p:sp>
      <p:sp>
        <p:nvSpPr>
          <p:cNvPr id="253" name="TextBox 252"/>
          <p:cNvSpPr txBox="1"/>
          <p:nvPr/>
        </p:nvSpPr>
        <p:spPr>
          <a:xfrm>
            <a:off x="13" y="5460762"/>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Changes are requested to data that’s already in production</a:t>
            </a:r>
          </a:p>
        </p:txBody>
      </p:sp>
      <p:sp>
        <p:nvSpPr>
          <p:cNvPr id="254" name="TextBox 253"/>
          <p:cNvSpPr txBox="1"/>
          <p:nvPr/>
        </p:nvSpPr>
        <p:spPr>
          <a:xfrm>
            <a:off x="13" y="5460762"/>
            <a:ext cx="9143999" cy="230832"/>
          </a:xfrm>
          <a:prstGeom prst="rect">
            <a:avLst/>
          </a:prstGeom>
          <a:noFill/>
        </p:spPr>
        <p:txBody>
          <a:bodyPr wrap="square" lIns="0" tIns="0" rIns="0" bIns="0" rtlCol="0">
            <a:spAutoFit/>
          </a:bodyPr>
          <a:lstStyle/>
          <a:p>
            <a:pPr algn="ctr" defTabSz="685864"/>
            <a:r>
              <a:rPr lang="en-US" sz="1500" i="1" dirty="0">
                <a:gradFill>
                  <a:gsLst>
                    <a:gs pos="0">
                      <a:srgbClr val="FFFFFF"/>
                    </a:gs>
                    <a:gs pos="100000">
                      <a:srgbClr val="FFFFFF"/>
                    </a:gs>
                  </a:gsLst>
                  <a:lin ang="5400000" scaled="0"/>
                </a:gradFill>
              </a:rPr>
              <a:t>After</a:t>
            </a:r>
            <a:r>
              <a:rPr lang="en-US" sz="1500" dirty="0">
                <a:gradFill>
                  <a:gsLst>
                    <a:gs pos="0">
                      <a:srgbClr val="FFFFFF"/>
                    </a:gs>
                    <a:gs pos="100000">
                      <a:srgbClr val="FFFFFF"/>
                    </a:gs>
                  </a:gsLst>
                  <a:lin ang="5400000" scaled="0"/>
                </a:gradFill>
              </a:rPr>
              <a:t> it’s in production, business users get to use the data</a:t>
            </a:r>
          </a:p>
        </p:txBody>
      </p:sp>
      <p:sp>
        <p:nvSpPr>
          <p:cNvPr id="92" name="Rounded Rectangle 91"/>
          <p:cNvSpPr/>
          <p:nvPr/>
        </p:nvSpPr>
        <p:spPr>
          <a:xfrm>
            <a:off x="970465" y="3218437"/>
            <a:ext cx="4095750" cy="887004"/>
          </a:xfrm>
          <a:prstGeom prst="roundRect">
            <a:avLst>
              <a:gd name="adj" fmla="val 0"/>
            </a:avLst>
          </a:prstGeom>
          <a:no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864"/>
            <a:endParaRPr lang="en-US" sz="1500" dirty="0">
              <a:solidFill>
                <a:srgbClr val="FFFFFF"/>
              </a:solidFill>
            </a:endParaRPr>
          </a:p>
        </p:txBody>
      </p:sp>
      <p:sp>
        <p:nvSpPr>
          <p:cNvPr id="94" name="Rounded Rectangle 93"/>
          <p:cNvSpPr/>
          <p:nvPr/>
        </p:nvSpPr>
        <p:spPr>
          <a:xfrm>
            <a:off x="970465" y="1175325"/>
            <a:ext cx="4095750" cy="887004"/>
          </a:xfrm>
          <a:prstGeom prst="roundRect">
            <a:avLst>
              <a:gd name="adj" fmla="val 0"/>
            </a:avLst>
          </a:prstGeom>
          <a:no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864"/>
            <a:endParaRPr lang="en-US" sz="1500" dirty="0">
              <a:solidFill>
                <a:srgbClr val="FFFFFF"/>
              </a:solidFill>
            </a:endParaRPr>
          </a:p>
        </p:txBody>
      </p:sp>
      <p:sp>
        <p:nvSpPr>
          <p:cNvPr id="93" name="Up Arrow 92"/>
          <p:cNvSpPr/>
          <p:nvPr/>
        </p:nvSpPr>
        <p:spPr bwMode="auto">
          <a:xfrm>
            <a:off x="152410" y="1032456"/>
            <a:ext cx="550211" cy="3705089"/>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vert270"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900" dirty="0">
                <a:solidFill>
                  <a:schemeClr val="bg2">
                    <a:lumMod val="50000"/>
                  </a:schemeClr>
                </a:solidFill>
                <a:latin typeface="Segoe" pitchFamily="34" charset="0"/>
              </a:rPr>
              <a:t>6-9 Months</a:t>
            </a:r>
          </a:p>
        </p:txBody>
      </p:sp>
      <p:grpSp>
        <p:nvGrpSpPr>
          <p:cNvPr id="96" name="Bounding Box Cycle"/>
          <p:cNvGrpSpPr/>
          <p:nvPr/>
        </p:nvGrpSpPr>
        <p:grpSpPr>
          <a:xfrm rot="573767">
            <a:off x="4441304" y="2023588"/>
            <a:ext cx="1220537" cy="1280702"/>
            <a:chOff x="1493520" y="-1229360"/>
            <a:chExt cx="9144000" cy="9144000"/>
          </a:xfrm>
        </p:grpSpPr>
        <p:sp>
          <p:nvSpPr>
            <p:cNvPr id="97" name="Bounding Box"/>
            <p:cNvSpPr/>
            <p:nvPr/>
          </p:nvSpPr>
          <p:spPr bwMode="auto">
            <a:xfrm>
              <a:off x="1493520" y="-1229360"/>
              <a:ext cx="9144000" cy="9144000"/>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r>
                <a:rPr lang="en-US" sz="1700" dirty="0">
                  <a:solidFill>
                    <a:srgbClr val="FFFFFF"/>
                  </a:solidFill>
                  <a:effectLst>
                    <a:outerShdw blurRad="38100" dist="38100" dir="2700000" algn="tl">
                      <a:srgbClr val="000000">
                        <a:alpha val="43137"/>
                      </a:srgbClr>
                    </a:outerShdw>
                  </a:effectLst>
                  <a:latin typeface="Segoe" pitchFamily="34" charset="0"/>
                </a:rPr>
                <a:t>  </a:t>
              </a:r>
            </a:p>
          </p:txBody>
        </p:sp>
        <p:sp>
          <p:nvSpPr>
            <p:cNvPr id="98" name="TextBox 97"/>
            <p:cNvSpPr txBox="1"/>
            <p:nvPr/>
          </p:nvSpPr>
          <p:spPr>
            <a:xfrm rot="19837218">
              <a:off x="3423935" y="1415969"/>
              <a:ext cx="4009204" cy="1782899"/>
            </a:xfrm>
            <a:prstGeom prst="rect">
              <a:avLst/>
            </a:prstGeom>
            <a:noFill/>
          </p:spPr>
          <p:txBody>
            <a:bodyPr wrap="square" lIns="0" tIns="0" rIns="0" bIns="0" rtlCol="0">
              <a:prstTxWarp prst="textArchUp">
                <a:avLst>
                  <a:gd name="adj" fmla="val 12899830"/>
                </a:avLst>
              </a:prstTxWarp>
              <a:spAutoFit/>
            </a:bodyPr>
            <a:lstStyle/>
            <a:p>
              <a:pPr algn="ctr" defTabSz="685864">
                <a:lnSpc>
                  <a:spcPct val="80000"/>
                </a:lnSpc>
              </a:pPr>
              <a:endParaRPr lang="en-US" sz="2700" dirty="0">
                <a:solidFill>
                  <a:srgbClr val="FFFFFF"/>
                </a:solidFill>
              </a:endParaRPr>
            </a:p>
          </p:txBody>
        </p:sp>
        <p:sp>
          <p:nvSpPr>
            <p:cNvPr id="99" name="TextBox 98"/>
            <p:cNvSpPr txBox="1"/>
            <p:nvPr/>
          </p:nvSpPr>
          <p:spPr>
            <a:xfrm rot="2597695">
              <a:off x="3517779" y="2601830"/>
              <a:ext cx="4035519" cy="2884600"/>
            </a:xfrm>
            <a:prstGeom prst="rect">
              <a:avLst/>
            </a:prstGeom>
            <a:noFill/>
          </p:spPr>
          <p:txBody>
            <a:bodyPr wrap="square" lIns="0" tIns="0" rIns="0" bIns="0" rtlCol="0">
              <a:prstTxWarp prst="textArchDown">
                <a:avLst>
                  <a:gd name="adj" fmla="val 1282727"/>
                </a:avLst>
              </a:prstTxWarp>
              <a:spAutoFit/>
            </a:bodyPr>
            <a:lstStyle/>
            <a:p>
              <a:pPr algn="ctr" defTabSz="685864">
                <a:lnSpc>
                  <a:spcPct val="80000"/>
                </a:lnSpc>
              </a:pPr>
              <a:endParaRPr lang="en-US" sz="2700" dirty="0">
                <a:solidFill>
                  <a:srgbClr val="FFFFFF"/>
                </a:solidFill>
              </a:endParaRPr>
            </a:p>
          </p:txBody>
        </p:sp>
        <p:sp>
          <p:nvSpPr>
            <p:cNvPr id="100" name="Freeform 15"/>
            <p:cNvSpPr>
              <a:spLocks noEditPoints="1"/>
            </p:cNvSpPr>
            <p:nvPr/>
          </p:nvSpPr>
          <p:spPr bwMode="auto">
            <a:xfrm rot="19242381">
              <a:off x="5585012" y="1489982"/>
              <a:ext cx="3737527" cy="4117521"/>
            </a:xfrm>
            <a:custGeom>
              <a:avLst/>
              <a:gdLst>
                <a:gd name="T0" fmla="*/ 1598 w 1683"/>
                <a:gd name="T1" fmla="*/ 93 h 1854"/>
                <a:gd name="T2" fmla="*/ 1659 w 1683"/>
                <a:gd name="T3" fmla="*/ 474 h 1854"/>
                <a:gd name="T4" fmla="*/ 1305 w 1683"/>
                <a:gd name="T5" fmla="*/ 1333 h 1854"/>
                <a:gd name="T6" fmla="*/ 466 w 1683"/>
                <a:gd name="T7" fmla="*/ 1692 h 1854"/>
                <a:gd name="T8" fmla="*/ 443 w 1683"/>
                <a:gd name="T9" fmla="*/ 1693 h 1854"/>
                <a:gd name="T10" fmla="*/ 443 w 1683"/>
                <a:gd name="T11" fmla="*/ 1716 h 1854"/>
                <a:gd name="T12" fmla="*/ 443 w 1683"/>
                <a:gd name="T13" fmla="*/ 1803 h 1854"/>
                <a:gd name="T14" fmla="*/ 38 w 1683"/>
                <a:gd name="T15" fmla="*/ 1470 h 1854"/>
                <a:gd name="T16" fmla="*/ 443 w 1683"/>
                <a:gd name="T17" fmla="*/ 1138 h 1854"/>
                <a:gd name="T18" fmla="*/ 443 w 1683"/>
                <a:gd name="T19" fmla="*/ 1232 h 1854"/>
                <a:gd name="T20" fmla="*/ 443 w 1683"/>
                <a:gd name="T21" fmla="*/ 1257 h 1854"/>
                <a:gd name="T22" fmla="*/ 468 w 1683"/>
                <a:gd name="T23" fmla="*/ 1256 h 1854"/>
                <a:gd name="T24" fmla="*/ 1223 w 1683"/>
                <a:gd name="T25" fmla="*/ 474 h 1854"/>
                <a:gd name="T26" fmla="*/ 1194 w 1683"/>
                <a:gd name="T27" fmla="*/ 261 h 1854"/>
                <a:gd name="T28" fmla="*/ 1521 w 1683"/>
                <a:gd name="T29" fmla="*/ 384 h 1854"/>
                <a:gd name="T30" fmla="*/ 1548 w 1683"/>
                <a:gd name="T31" fmla="*/ 394 h 1854"/>
                <a:gd name="T32" fmla="*/ 1553 w 1683"/>
                <a:gd name="T33" fmla="*/ 366 h 1854"/>
                <a:gd name="T34" fmla="*/ 1598 w 1683"/>
                <a:gd name="T35" fmla="*/ 93 h 1854"/>
                <a:gd name="T36" fmla="*/ 1589 w 1683"/>
                <a:gd name="T37" fmla="*/ 0 h 1854"/>
                <a:gd name="T38" fmla="*/ 1529 w 1683"/>
                <a:gd name="T39" fmla="*/ 362 h 1854"/>
                <a:gd name="T40" fmla="*/ 1156 w 1683"/>
                <a:gd name="T41" fmla="*/ 221 h 1854"/>
                <a:gd name="T42" fmla="*/ 1199 w 1683"/>
                <a:gd name="T43" fmla="*/ 474 h 1854"/>
                <a:gd name="T44" fmla="*/ 467 w 1683"/>
                <a:gd name="T45" fmla="*/ 1232 h 1854"/>
                <a:gd name="T46" fmla="*/ 467 w 1683"/>
                <a:gd name="T47" fmla="*/ 1087 h 1854"/>
                <a:gd name="T48" fmla="*/ 0 w 1683"/>
                <a:gd name="T49" fmla="*/ 1470 h 1854"/>
                <a:gd name="T50" fmla="*/ 467 w 1683"/>
                <a:gd name="T51" fmla="*/ 1854 h 1854"/>
                <a:gd name="T52" fmla="*/ 467 w 1683"/>
                <a:gd name="T53" fmla="*/ 1716 h 1854"/>
                <a:gd name="T54" fmla="*/ 1322 w 1683"/>
                <a:gd name="T55" fmla="*/ 1350 h 1854"/>
                <a:gd name="T56" fmla="*/ 1683 w 1683"/>
                <a:gd name="T57" fmla="*/ 474 h 1854"/>
                <a:gd name="T58" fmla="*/ 1589 w 1683"/>
                <a:gd name="T59"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3" h="1854">
                  <a:moveTo>
                    <a:pt x="1598" y="93"/>
                  </a:moveTo>
                  <a:cubicBezTo>
                    <a:pt x="1639" y="216"/>
                    <a:pt x="1659" y="344"/>
                    <a:pt x="1659" y="474"/>
                  </a:cubicBezTo>
                  <a:cubicBezTo>
                    <a:pt x="1659" y="798"/>
                    <a:pt x="1533" y="1103"/>
                    <a:pt x="1305" y="1333"/>
                  </a:cubicBezTo>
                  <a:cubicBezTo>
                    <a:pt x="1081" y="1558"/>
                    <a:pt x="783" y="1686"/>
                    <a:pt x="466" y="1692"/>
                  </a:cubicBezTo>
                  <a:cubicBezTo>
                    <a:pt x="443" y="1693"/>
                    <a:pt x="443" y="1693"/>
                    <a:pt x="443" y="1693"/>
                  </a:cubicBezTo>
                  <a:cubicBezTo>
                    <a:pt x="443" y="1716"/>
                    <a:pt x="443" y="1716"/>
                    <a:pt x="443" y="1716"/>
                  </a:cubicBezTo>
                  <a:cubicBezTo>
                    <a:pt x="443" y="1803"/>
                    <a:pt x="443" y="1803"/>
                    <a:pt x="443" y="1803"/>
                  </a:cubicBezTo>
                  <a:cubicBezTo>
                    <a:pt x="38" y="1470"/>
                    <a:pt x="38" y="1470"/>
                    <a:pt x="38" y="1470"/>
                  </a:cubicBezTo>
                  <a:cubicBezTo>
                    <a:pt x="443" y="1138"/>
                    <a:pt x="443" y="1138"/>
                    <a:pt x="443" y="1138"/>
                  </a:cubicBezTo>
                  <a:cubicBezTo>
                    <a:pt x="443" y="1232"/>
                    <a:pt x="443" y="1232"/>
                    <a:pt x="443" y="1232"/>
                  </a:cubicBezTo>
                  <a:cubicBezTo>
                    <a:pt x="443" y="1257"/>
                    <a:pt x="443" y="1257"/>
                    <a:pt x="443" y="1257"/>
                  </a:cubicBezTo>
                  <a:cubicBezTo>
                    <a:pt x="468" y="1256"/>
                    <a:pt x="468" y="1256"/>
                    <a:pt x="468" y="1256"/>
                  </a:cubicBezTo>
                  <a:cubicBezTo>
                    <a:pt x="884" y="1242"/>
                    <a:pt x="1223" y="891"/>
                    <a:pt x="1223" y="474"/>
                  </a:cubicBezTo>
                  <a:cubicBezTo>
                    <a:pt x="1223" y="402"/>
                    <a:pt x="1213" y="330"/>
                    <a:pt x="1194" y="261"/>
                  </a:cubicBezTo>
                  <a:cubicBezTo>
                    <a:pt x="1521" y="384"/>
                    <a:pt x="1521" y="384"/>
                    <a:pt x="1521" y="384"/>
                  </a:cubicBezTo>
                  <a:cubicBezTo>
                    <a:pt x="1548" y="394"/>
                    <a:pt x="1548" y="394"/>
                    <a:pt x="1548" y="394"/>
                  </a:cubicBezTo>
                  <a:cubicBezTo>
                    <a:pt x="1553" y="366"/>
                    <a:pt x="1553" y="366"/>
                    <a:pt x="1553" y="366"/>
                  </a:cubicBezTo>
                  <a:cubicBezTo>
                    <a:pt x="1598" y="93"/>
                    <a:pt x="1598" y="93"/>
                    <a:pt x="1598" y="93"/>
                  </a:cubicBezTo>
                  <a:moveTo>
                    <a:pt x="1589" y="0"/>
                  </a:moveTo>
                  <a:cubicBezTo>
                    <a:pt x="1529" y="362"/>
                    <a:pt x="1529" y="362"/>
                    <a:pt x="1529" y="362"/>
                  </a:cubicBezTo>
                  <a:cubicBezTo>
                    <a:pt x="1156" y="221"/>
                    <a:pt x="1156" y="221"/>
                    <a:pt x="1156" y="221"/>
                  </a:cubicBezTo>
                  <a:cubicBezTo>
                    <a:pt x="1184" y="302"/>
                    <a:pt x="1199" y="387"/>
                    <a:pt x="1199" y="474"/>
                  </a:cubicBezTo>
                  <a:cubicBezTo>
                    <a:pt x="1199" y="882"/>
                    <a:pt x="872" y="1218"/>
                    <a:pt x="467" y="1232"/>
                  </a:cubicBezTo>
                  <a:cubicBezTo>
                    <a:pt x="467" y="1087"/>
                    <a:pt x="467" y="1087"/>
                    <a:pt x="467" y="1087"/>
                  </a:cubicBezTo>
                  <a:cubicBezTo>
                    <a:pt x="0" y="1470"/>
                    <a:pt x="0" y="1470"/>
                    <a:pt x="0" y="1470"/>
                  </a:cubicBezTo>
                  <a:cubicBezTo>
                    <a:pt x="467" y="1854"/>
                    <a:pt x="467" y="1854"/>
                    <a:pt x="467" y="1854"/>
                  </a:cubicBezTo>
                  <a:cubicBezTo>
                    <a:pt x="467" y="1716"/>
                    <a:pt x="467" y="1716"/>
                    <a:pt x="467" y="1716"/>
                  </a:cubicBezTo>
                  <a:cubicBezTo>
                    <a:pt x="790" y="1710"/>
                    <a:pt x="1093" y="1580"/>
                    <a:pt x="1322" y="1350"/>
                  </a:cubicBezTo>
                  <a:cubicBezTo>
                    <a:pt x="1555" y="1116"/>
                    <a:pt x="1683" y="805"/>
                    <a:pt x="1683" y="474"/>
                  </a:cubicBezTo>
                  <a:cubicBezTo>
                    <a:pt x="1683" y="310"/>
                    <a:pt x="1652" y="151"/>
                    <a:pt x="1589" y="0"/>
                  </a:cubicBezTo>
                  <a:close/>
                </a:path>
              </a:pathLst>
            </a:custGeom>
            <a:gradFill>
              <a:gsLst>
                <a:gs pos="0">
                  <a:schemeClr val="tx1">
                    <a:alpha val="0"/>
                  </a:schemeClr>
                </a:gs>
                <a:gs pos="100000">
                  <a:schemeClr val="tx1"/>
                </a:gs>
              </a:gsLst>
              <a:lin ang="6000000" scaled="0"/>
            </a:gradFill>
            <a:ln>
              <a:noFill/>
            </a:ln>
            <a:effectLst>
              <a:outerShdw blurRad="63500" algn="ctr" rotWithShape="0">
                <a:schemeClr val="tx1"/>
              </a:outerShdw>
            </a:effectLst>
          </p:spPr>
          <p:txBody>
            <a:bodyPr vert="horz" wrap="square" lIns="91440" tIns="45720" rIns="91440" bIns="45720" numCol="1" anchor="t" anchorCtr="0" compatLnSpc="1">
              <a:prstTxWarp prst="textNoShape">
                <a:avLst/>
              </a:prstTxWarp>
            </a:bodyPr>
            <a:lstStyle/>
            <a:p>
              <a:pPr defTabSz="685864"/>
              <a:endParaRPr lang="en-US">
                <a:solidFill>
                  <a:srgbClr val="FFFFFF"/>
                </a:solidFill>
              </a:endParaRPr>
            </a:p>
          </p:txBody>
        </p:sp>
        <p:sp>
          <p:nvSpPr>
            <p:cNvPr id="101" name="Freeform 16"/>
            <p:cNvSpPr>
              <a:spLocks noEditPoints="1"/>
            </p:cNvSpPr>
            <p:nvPr/>
          </p:nvSpPr>
          <p:spPr bwMode="auto">
            <a:xfrm rot="19242381">
              <a:off x="3893319" y="2310891"/>
              <a:ext cx="2437837" cy="4706787"/>
            </a:xfrm>
            <a:custGeom>
              <a:avLst/>
              <a:gdLst>
                <a:gd name="T0" fmla="*/ 579 w 1098"/>
                <a:gd name="T1" fmla="*/ 33 h 2119"/>
                <a:gd name="T2" fmla="*/ 664 w 1098"/>
                <a:gd name="T3" fmla="*/ 551 h 2119"/>
                <a:gd name="T4" fmla="*/ 586 w 1098"/>
                <a:gd name="T5" fmla="*/ 505 h 2119"/>
                <a:gd name="T6" fmla="*/ 565 w 1098"/>
                <a:gd name="T7" fmla="*/ 493 h 2119"/>
                <a:gd name="T8" fmla="*/ 553 w 1098"/>
                <a:gd name="T9" fmla="*/ 515 h 2119"/>
                <a:gd name="T10" fmla="*/ 460 w 1098"/>
                <a:gd name="T11" fmla="*/ 886 h 2119"/>
                <a:gd name="T12" fmla="*/ 1045 w 1098"/>
                <a:gd name="T13" fmla="*/ 1643 h 2119"/>
                <a:gd name="T14" fmla="*/ 781 w 1098"/>
                <a:gd name="T15" fmla="*/ 1859 h 2119"/>
                <a:gd name="T16" fmla="*/ 759 w 1098"/>
                <a:gd name="T17" fmla="*/ 1878 h 2119"/>
                <a:gd name="T18" fmla="*/ 781 w 1098"/>
                <a:gd name="T19" fmla="*/ 1896 h 2119"/>
                <a:gd name="T20" fmla="*/ 1006 w 1098"/>
                <a:gd name="T21" fmla="*/ 2081 h 2119"/>
                <a:gd name="T22" fmla="*/ 24 w 1098"/>
                <a:gd name="T23" fmla="*/ 886 h 2119"/>
                <a:gd name="T24" fmla="*/ 176 w 1098"/>
                <a:gd name="T25" fmla="*/ 296 h 2119"/>
                <a:gd name="T26" fmla="*/ 188 w 1098"/>
                <a:gd name="T27" fmla="*/ 275 h 2119"/>
                <a:gd name="T28" fmla="*/ 167 w 1098"/>
                <a:gd name="T29" fmla="*/ 263 h 2119"/>
                <a:gd name="T30" fmla="*/ 88 w 1098"/>
                <a:gd name="T31" fmla="*/ 217 h 2119"/>
                <a:gd name="T32" fmla="*/ 579 w 1098"/>
                <a:gd name="T33" fmla="*/ 33 h 2119"/>
                <a:gd name="T34" fmla="*/ 598 w 1098"/>
                <a:gd name="T35" fmla="*/ 0 h 2119"/>
                <a:gd name="T36" fmla="*/ 32 w 1098"/>
                <a:gd name="T37" fmla="*/ 213 h 2119"/>
                <a:gd name="T38" fmla="*/ 155 w 1098"/>
                <a:gd name="T39" fmla="*/ 284 h 2119"/>
                <a:gd name="T40" fmla="*/ 0 w 1098"/>
                <a:gd name="T41" fmla="*/ 886 h 2119"/>
                <a:gd name="T42" fmla="*/ 1089 w 1098"/>
                <a:gd name="T43" fmla="*/ 2119 h 2119"/>
                <a:gd name="T44" fmla="*/ 796 w 1098"/>
                <a:gd name="T45" fmla="*/ 1878 h 2119"/>
                <a:gd name="T46" fmla="*/ 1098 w 1098"/>
                <a:gd name="T47" fmla="*/ 1630 h 2119"/>
                <a:gd name="T48" fmla="*/ 484 w 1098"/>
                <a:gd name="T49" fmla="*/ 886 h 2119"/>
                <a:gd name="T50" fmla="*/ 574 w 1098"/>
                <a:gd name="T51" fmla="*/ 526 h 2119"/>
                <a:gd name="T52" fmla="*/ 696 w 1098"/>
                <a:gd name="T53" fmla="*/ 597 h 2119"/>
                <a:gd name="T54" fmla="*/ 598 w 1098"/>
                <a:gd name="T55"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8" h="2119">
                  <a:moveTo>
                    <a:pt x="579" y="33"/>
                  </a:moveTo>
                  <a:cubicBezTo>
                    <a:pt x="664" y="551"/>
                    <a:pt x="664" y="551"/>
                    <a:pt x="664" y="551"/>
                  </a:cubicBezTo>
                  <a:cubicBezTo>
                    <a:pt x="586" y="505"/>
                    <a:pt x="586" y="505"/>
                    <a:pt x="586" y="505"/>
                  </a:cubicBezTo>
                  <a:cubicBezTo>
                    <a:pt x="565" y="493"/>
                    <a:pt x="565" y="493"/>
                    <a:pt x="565" y="493"/>
                  </a:cubicBezTo>
                  <a:cubicBezTo>
                    <a:pt x="553" y="515"/>
                    <a:pt x="553" y="515"/>
                    <a:pt x="553" y="515"/>
                  </a:cubicBezTo>
                  <a:cubicBezTo>
                    <a:pt x="492" y="628"/>
                    <a:pt x="460" y="757"/>
                    <a:pt x="460" y="886"/>
                  </a:cubicBezTo>
                  <a:cubicBezTo>
                    <a:pt x="460" y="1244"/>
                    <a:pt x="703" y="1554"/>
                    <a:pt x="1045" y="1643"/>
                  </a:cubicBezTo>
                  <a:cubicBezTo>
                    <a:pt x="781" y="1859"/>
                    <a:pt x="781" y="1859"/>
                    <a:pt x="781" y="1859"/>
                  </a:cubicBezTo>
                  <a:cubicBezTo>
                    <a:pt x="759" y="1878"/>
                    <a:pt x="759" y="1878"/>
                    <a:pt x="759" y="1878"/>
                  </a:cubicBezTo>
                  <a:cubicBezTo>
                    <a:pt x="781" y="1896"/>
                    <a:pt x="781" y="1896"/>
                    <a:pt x="781" y="1896"/>
                  </a:cubicBezTo>
                  <a:cubicBezTo>
                    <a:pt x="1006" y="2081"/>
                    <a:pt x="1006" y="2081"/>
                    <a:pt x="1006" y="2081"/>
                  </a:cubicBezTo>
                  <a:cubicBezTo>
                    <a:pt x="440" y="1970"/>
                    <a:pt x="24" y="1471"/>
                    <a:pt x="24" y="886"/>
                  </a:cubicBezTo>
                  <a:cubicBezTo>
                    <a:pt x="24" y="679"/>
                    <a:pt x="76" y="475"/>
                    <a:pt x="176" y="296"/>
                  </a:cubicBezTo>
                  <a:cubicBezTo>
                    <a:pt x="188" y="275"/>
                    <a:pt x="188" y="275"/>
                    <a:pt x="188" y="275"/>
                  </a:cubicBezTo>
                  <a:cubicBezTo>
                    <a:pt x="167" y="263"/>
                    <a:pt x="167" y="263"/>
                    <a:pt x="167" y="263"/>
                  </a:cubicBezTo>
                  <a:cubicBezTo>
                    <a:pt x="88" y="217"/>
                    <a:pt x="88" y="217"/>
                    <a:pt x="88" y="217"/>
                  </a:cubicBezTo>
                  <a:cubicBezTo>
                    <a:pt x="579" y="33"/>
                    <a:pt x="579" y="33"/>
                    <a:pt x="579" y="33"/>
                  </a:cubicBezTo>
                  <a:moveTo>
                    <a:pt x="598" y="0"/>
                  </a:moveTo>
                  <a:cubicBezTo>
                    <a:pt x="32" y="213"/>
                    <a:pt x="32" y="213"/>
                    <a:pt x="32" y="213"/>
                  </a:cubicBezTo>
                  <a:cubicBezTo>
                    <a:pt x="155" y="284"/>
                    <a:pt x="155" y="284"/>
                    <a:pt x="155" y="284"/>
                  </a:cubicBezTo>
                  <a:cubicBezTo>
                    <a:pt x="53" y="467"/>
                    <a:pt x="0" y="675"/>
                    <a:pt x="0" y="886"/>
                  </a:cubicBezTo>
                  <a:cubicBezTo>
                    <a:pt x="0" y="1513"/>
                    <a:pt x="468" y="2043"/>
                    <a:pt x="1089" y="2119"/>
                  </a:cubicBezTo>
                  <a:cubicBezTo>
                    <a:pt x="796" y="1878"/>
                    <a:pt x="796" y="1878"/>
                    <a:pt x="796" y="1878"/>
                  </a:cubicBezTo>
                  <a:cubicBezTo>
                    <a:pt x="1098" y="1630"/>
                    <a:pt x="1098" y="1630"/>
                    <a:pt x="1098" y="1630"/>
                  </a:cubicBezTo>
                  <a:cubicBezTo>
                    <a:pt x="742" y="1562"/>
                    <a:pt x="484" y="1250"/>
                    <a:pt x="484" y="886"/>
                  </a:cubicBezTo>
                  <a:cubicBezTo>
                    <a:pt x="484" y="760"/>
                    <a:pt x="515" y="636"/>
                    <a:pt x="574" y="526"/>
                  </a:cubicBezTo>
                  <a:cubicBezTo>
                    <a:pt x="696" y="597"/>
                    <a:pt x="696" y="597"/>
                    <a:pt x="696" y="597"/>
                  </a:cubicBezTo>
                  <a:cubicBezTo>
                    <a:pt x="598" y="0"/>
                    <a:pt x="598" y="0"/>
                    <a:pt x="598" y="0"/>
                  </a:cubicBezTo>
                  <a:close/>
                </a:path>
              </a:pathLst>
            </a:custGeom>
            <a:gradFill>
              <a:gsLst>
                <a:gs pos="0">
                  <a:schemeClr val="tx1"/>
                </a:gs>
                <a:gs pos="100000">
                  <a:schemeClr val="tx1">
                    <a:alpha val="0"/>
                  </a:schemeClr>
                </a:gs>
              </a:gsLst>
              <a:lin ang="4800000" scaled="0"/>
            </a:gradFill>
            <a:ln>
              <a:noFill/>
            </a:ln>
            <a:effectLst>
              <a:outerShdw blurRad="63500" algn="ctr" rotWithShape="0">
                <a:schemeClr val="tx1"/>
              </a:outerShdw>
            </a:effectLst>
          </p:spPr>
          <p:txBody>
            <a:bodyPr vert="horz" wrap="square" lIns="91440" tIns="45720" rIns="91440" bIns="45720" numCol="1" anchor="t" anchorCtr="0" compatLnSpc="1">
              <a:prstTxWarp prst="textNoShape">
                <a:avLst/>
              </a:prstTxWarp>
            </a:bodyPr>
            <a:lstStyle/>
            <a:p>
              <a:pPr defTabSz="685864"/>
              <a:endParaRPr lang="en-US">
                <a:solidFill>
                  <a:srgbClr val="FFFFFF"/>
                </a:solidFill>
              </a:endParaRPr>
            </a:p>
          </p:txBody>
        </p:sp>
        <p:sp>
          <p:nvSpPr>
            <p:cNvPr id="104" name="Freeform 17"/>
            <p:cNvSpPr>
              <a:spLocks noEditPoints="1"/>
            </p:cNvSpPr>
            <p:nvPr/>
          </p:nvSpPr>
          <p:spPr bwMode="auto">
            <a:xfrm rot="19242381">
              <a:off x="2842574" y="747116"/>
              <a:ext cx="4822438" cy="2507594"/>
            </a:xfrm>
            <a:custGeom>
              <a:avLst/>
              <a:gdLst>
                <a:gd name="T0" fmla="*/ 988 w 2172"/>
                <a:gd name="T1" fmla="*/ 24 h 1129"/>
                <a:gd name="T2" fmla="*/ 1604 w 2172"/>
                <a:gd name="T3" fmla="*/ 191 h 1129"/>
                <a:gd name="T4" fmla="*/ 2032 w 2172"/>
                <a:gd name="T5" fmla="*/ 614 h 1129"/>
                <a:gd name="T6" fmla="*/ 2044 w 2172"/>
                <a:gd name="T7" fmla="*/ 634 h 1129"/>
                <a:gd name="T8" fmla="*/ 2065 w 2172"/>
                <a:gd name="T9" fmla="*/ 622 h 1129"/>
                <a:gd name="T10" fmla="*/ 2140 w 2172"/>
                <a:gd name="T11" fmla="*/ 579 h 1129"/>
                <a:gd name="T12" fmla="*/ 2054 w 2172"/>
                <a:gd name="T13" fmla="*/ 1096 h 1129"/>
                <a:gd name="T14" fmla="*/ 1563 w 2172"/>
                <a:gd name="T15" fmla="*/ 912 h 1129"/>
                <a:gd name="T16" fmla="*/ 1645 w 2172"/>
                <a:gd name="T17" fmla="*/ 864 h 1129"/>
                <a:gd name="T18" fmla="*/ 1667 w 2172"/>
                <a:gd name="T19" fmla="*/ 852 h 1129"/>
                <a:gd name="T20" fmla="*/ 1653 w 2172"/>
                <a:gd name="T21" fmla="*/ 831 h 1129"/>
                <a:gd name="T22" fmla="*/ 988 w 2172"/>
                <a:gd name="T23" fmla="*/ 460 h 1129"/>
                <a:gd name="T24" fmla="*/ 425 w 2172"/>
                <a:gd name="T25" fmla="*/ 700 h 1129"/>
                <a:gd name="T26" fmla="*/ 368 w 2172"/>
                <a:gd name="T27" fmla="*/ 357 h 1129"/>
                <a:gd name="T28" fmla="*/ 364 w 2172"/>
                <a:gd name="T29" fmla="*/ 328 h 1129"/>
                <a:gd name="T30" fmla="*/ 336 w 2172"/>
                <a:gd name="T31" fmla="*/ 338 h 1129"/>
                <a:gd name="T32" fmla="*/ 75 w 2172"/>
                <a:gd name="T33" fmla="*/ 436 h 1129"/>
                <a:gd name="T34" fmla="*/ 442 w 2172"/>
                <a:gd name="T35" fmla="*/ 153 h 1129"/>
                <a:gd name="T36" fmla="*/ 988 w 2172"/>
                <a:gd name="T37" fmla="*/ 24 h 1129"/>
                <a:gd name="T38" fmla="*/ 988 w 2172"/>
                <a:gd name="T39" fmla="*/ 0 h 1129"/>
                <a:gd name="T40" fmla="*/ 431 w 2172"/>
                <a:gd name="T41" fmla="*/ 132 h 1129"/>
                <a:gd name="T42" fmla="*/ 5 w 2172"/>
                <a:gd name="T43" fmla="*/ 484 h 1129"/>
                <a:gd name="T44" fmla="*/ 0 w 2172"/>
                <a:gd name="T45" fmla="*/ 490 h 1129"/>
                <a:gd name="T46" fmla="*/ 345 w 2172"/>
                <a:gd name="T47" fmla="*/ 360 h 1129"/>
                <a:gd name="T48" fmla="*/ 409 w 2172"/>
                <a:gd name="T49" fmla="*/ 753 h 1129"/>
                <a:gd name="T50" fmla="*/ 988 w 2172"/>
                <a:gd name="T51" fmla="*/ 484 h 1129"/>
                <a:gd name="T52" fmla="*/ 1633 w 2172"/>
                <a:gd name="T53" fmla="*/ 843 h 1129"/>
                <a:gd name="T54" fmla="*/ 1507 w 2172"/>
                <a:gd name="T55" fmla="*/ 916 h 1129"/>
                <a:gd name="T56" fmla="*/ 2072 w 2172"/>
                <a:gd name="T57" fmla="*/ 1129 h 1129"/>
                <a:gd name="T58" fmla="*/ 2172 w 2172"/>
                <a:gd name="T59" fmla="*/ 533 h 1129"/>
                <a:gd name="T60" fmla="*/ 2053 w 2172"/>
                <a:gd name="T61" fmla="*/ 602 h 1129"/>
                <a:gd name="T62" fmla="*/ 1616 w 2172"/>
                <a:gd name="T63" fmla="*/ 170 h 1129"/>
                <a:gd name="T64" fmla="*/ 988 w 2172"/>
                <a:gd name="T65"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2" h="1129">
                  <a:moveTo>
                    <a:pt x="988" y="24"/>
                  </a:moveTo>
                  <a:cubicBezTo>
                    <a:pt x="1205" y="24"/>
                    <a:pt x="1418" y="82"/>
                    <a:pt x="1604" y="191"/>
                  </a:cubicBezTo>
                  <a:cubicBezTo>
                    <a:pt x="1779" y="294"/>
                    <a:pt x="1927" y="440"/>
                    <a:pt x="2032" y="614"/>
                  </a:cubicBezTo>
                  <a:cubicBezTo>
                    <a:pt x="2044" y="634"/>
                    <a:pt x="2044" y="634"/>
                    <a:pt x="2044" y="634"/>
                  </a:cubicBezTo>
                  <a:cubicBezTo>
                    <a:pt x="2065" y="622"/>
                    <a:pt x="2065" y="622"/>
                    <a:pt x="2065" y="622"/>
                  </a:cubicBezTo>
                  <a:cubicBezTo>
                    <a:pt x="2140" y="579"/>
                    <a:pt x="2140" y="579"/>
                    <a:pt x="2140" y="579"/>
                  </a:cubicBezTo>
                  <a:cubicBezTo>
                    <a:pt x="2054" y="1096"/>
                    <a:pt x="2054" y="1096"/>
                    <a:pt x="2054" y="1096"/>
                  </a:cubicBezTo>
                  <a:cubicBezTo>
                    <a:pt x="1563" y="912"/>
                    <a:pt x="1563" y="912"/>
                    <a:pt x="1563" y="912"/>
                  </a:cubicBezTo>
                  <a:cubicBezTo>
                    <a:pt x="1645" y="864"/>
                    <a:pt x="1645" y="864"/>
                    <a:pt x="1645" y="864"/>
                  </a:cubicBezTo>
                  <a:cubicBezTo>
                    <a:pt x="1667" y="852"/>
                    <a:pt x="1667" y="852"/>
                    <a:pt x="1667" y="852"/>
                  </a:cubicBezTo>
                  <a:cubicBezTo>
                    <a:pt x="1653" y="831"/>
                    <a:pt x="1653" y="831"/>
                    <a:pt x="1653" y="831"/>
                  </a:cubicBezTo>
                  <a:cubicBezTo>
                    <a:pt x="1512" y="602"/>
                    <a:pt x="1257" y="460"/>
                    <a:pt x="988" y="460"/>
                  </a:cubicBezTo>
                  <a:cubicBezTo>
                    <a:pt x="775" y="460"/>
                    <a:pt x="572" y="547"/>
                    <a:pt x="425" y="700"/>
                  </a:cubicBezTo>
                  <a:cubicBezTo>
                    <a:pt x="368" y="357"/>
                    <a:pt x="368" y="357"/>
                    <a:pt x="368" y="357"/>
                  </a:cubicBezTo>
                  <a:cubicBezTo>
                    <a:pt x="364" y="328"/>
                    <a:pt x="364" y="328"/>
                    <a:pt x="364" y="328"/>
                  </a:cubicBezTo>
                  <a:cubicBezTo>
                    <a:pt x="336" y="338"/>
                    <a:pt x="336" y="338"/>
                    <a:pt x="336" y="338"/>
                  </a:cubicBezTo>
                  <a:cubicBezTo>
                    <a:pt x="75" y="436"/>
                    <a:pt x="75" y="436"/>
                    <a:pt x="75" y="436"/>
                  </a:cubicBezTo>
                  <a:cubicBezTo>
                    <a:pt x="178" y="319"/>
                    <a:pt x="304" y="223"/>
                    <a:pt x="442" y="153"/>
                  </a:cubicBezTo>
                  <a:cubicBezTo>
                    <a:pt x="613" y="67"/>
                    <a:pt x="796" y="24"/>
                    <a:pt x="988" y="24"/>
                  </a:cubicBezTo>
                  <a:moveTo>
                    <a:pt x="988" y="0"/>
                  </a:moveTo>
                  <a:cubicBezTo>
                    <a:pt x="792" y="0"/>
                    <a:pt x="605" y="44"/>
                    <a:pt x="431" y="132"/>
                  </a:cubicBezTo>
                  <a:cubicBezTo>
                    <a:pt x="266" y="215"/>
                    <a:pt x="118" y="337"/>
                    <a:pt x="5" y="484"/>
                  </a:cubicBezTo>
                  <a:cubicBezTo>
                    <a:pt x="0" y="490"/>
                    <a:pt x="0" y="490"/>
                    <a:pt x="0" y="490"/>
                  </a:cubicBezTo>
                  <a:cubicBezTo>
                    <a:pt x="345" y="360"/>
                    <a:pt x="345" y="360"/>
                    <a:pt x="345" y="360"/>
                  </a:cubicBezTo>
                  <a:cubicBezTo>
                    <a:pt x="409" y="753"/>
                    <a:pt x="409" y="753"/>
                    <a:pt x="409" y="753"/>
                  </a:cubicBezTo>
                  <a:cubicBezTo>
                    <a:pt x="554" y="582"/>
                    <a:pt x="765" y="484"/>
                    <a:pt x="988" y="484"/>
                  </a:cubicBezTo>
                  <a:cubicBezTo>
                    <a:pt x="1250" y="484"/>
                    <a:pt x="1495" y="621"/>
                    <a:pt x="1633" y="843"/>
                  </a:cubicBezTo>
                  <a:cubicBezTo>
                    <a:pt x="1507" y="916"/>
                    <a:pt x="1507" y="916"/>
                    <a:pt x="1507" y="916"/>
                  </a:cubicBezTo>
                  <a:cubicBezTo>
                    <a:pt x="2072" y="1129"/>
                    <a:pt x="2072" y="1129"/>
                    <a:pt x="2072" y="1129"/>
                  </a:cubicBezTo>
                  <a:cubicBezTo>
                    <a:pt x="2172" y="533"/>
                    <a:pt x="2172" y="533"/>
                    <a:pt x="2172" y="533"/>
                  </a:cubicBezTo>
                  <a:cubicBezTo>
                    <a:pt x="2053" y="602"/>
                    <a:pt x="2053" y="602"/>
                    <a:pt x="2053" y="602"/>
                  </a:cubicBezTo>
                  <a:cubicBezTo>
                    <a:pt x="1946" y="424"/>
                    <a:pt x="1795" y="275"/>
                    <a:pt x="1616" y="170"/>
                  </a:cubicBezTo>
                  <a:cubicBezTo>
                    <a:pt x="1426" y="59"/>
                    <a:pt x="1209" y="0"/>
                    <a:pt x="988" y="0"/>
                  </a:cubicBezTo>
                  <a:close/>
                </a:path>
              </a:pathLst>
            </a:custGeom>
            <a:gradFill>
              <a:gsLst>
                <a:gs pos="0">
                  <a:schemeClr val="tx1">
                    <a:alpha val="0"/>
                  </a:schemeClr>
                </a:gs>
                <a:gs pos="100000">
                  <a:schemeClr val="tx1"/>
                </a:gs>
              </a:gsLst>
              <a:lin ang="0" scaled="0"/>
            </a:gradFill>
            <a:ln>
              <a:noFill/>
            </a:ln>
            <a:effectLst>
              <a:outerShdw blurRad="63500" algn="ctr" rotWithShape="0">
                <a:schemeClr val="tx1"/>
              </a:outerShdw>
            </a:effectLst>
          </p:spPr>
          <p:txBody>
            <a:bodyPr vert="horz" wrap="square" lIns="91440" tIns="45720" rIns="91440" bIns="45720" numCol="1" anchor="t" anchorCtr="0" compatLnSpc="1">
              <a:prstTxWarp prst="textNoShape">
                <a:avLst/>
              </a:prstTxWarp>
            </a:bodyPr>
            <a:lstStyle/>
            <a:p>
              <a:pPr defTabSz="685864"/>
              <a:endParaRPr lang="en-US">
                <a:solidFill>
                  <a:srgbClr val="FFFFFF"/>
                </a:solidFill>
              </a:endParaRPr>
            </a:p>
          </p:txBody>
        </p:sp>
      </p:grpSp>
      <p:sp>
        <p:nvSpPr>
          <p:cNvPr id="105" name="Rectangle 104"/>
          <p:cNvSpPr/>
          <p:nvPr/>
        </p:nvSpPr>
        <p:spPr bwMode="auto">
          <a:xfrm>
            <a:off x="4576013" y="2522946"/>
            <a:ext cx="965899" cy="266855"/>
          </a:xfrm>
          <a:prstGeom prst="rect">
            <a:avLst/>
          </a:prstGeom>
          <a:noFill/>
          <a:ln w="9525">
            <a:noFill/>
            <a:round/>
            <a:headEnd/>
            <a:tailEnd type="oval" w="med" len="med"/>
          </a:ln>
        </p:spPr>
        <p:txBody>
          <a:bodyPr lIns="68589" tIns="34295" rIns="68589" bIns="34295" rtlCol="0" anchor="ctr"/>
          <a:lstStyle/>
          <a:p>
            <a:pPr algn="ctr"/>
            <a:r>
              <a:rPr lang="en-US" sz="800" b="1" dirty="0">
                <a:solidFill>
                  <a:schemeClr val="accent2">
                    <a:lumMod val="75000"/>
                  </a:schemeClr>
                </a:solidFill>
              </a:rPr>
              <a:t>Change </a:t>
            </a:r>
            <a:br>
              <a:rPr lang="en-US" sz="800" b="1" dirty="0">
                <a:solidFill>
                  <a:schemeClr val="accent2">
                    <a:lumMod val="75000"/>
                  </a:schemeClr>
                </a:solidFill>
              </a:rPr>
            </a:br>
            <a:r>
              <a:rPr lang="en-US" sz="1100" b="1" dirty="0">
                <a:solidFill>
                  <a:schemeClr val="accent2">
                    <a:lumMod val="75000"/>
                  </a:schemeClr>
                </a:solidFill>
              </a:rPr>
              <a:t>$$$</a:t>
            </a:r>
          </a:p>
        </p:txBody>
      </p:sp>
      <p:sp>
        <p:nvSpPr>
          <p:cNvPr id="106" name="Up Arrow 105"/>
          <p:cNvSpPr/>
          <p:nvPr/>
        </p:nvSpPr>
        <p:spPr bwMode="auto">
          <a:xfrm rot="14400000">
            <a:off x="6055617" y="1235754"/>
            <a:ext cx="412658" cy="1772507"/>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107" name="Up Arrow 106"/>
          <p:cNvSpPr/>
          <p:nvPr/>
        </p:nvSpPr>
        <p:spPr bwMode="auto">
          <a:xfrm>
            <a:off x="1589819" y="1053600"/>
            <a:ext cx="550211" cy="2101133"/>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vert270" wrap="square" lIns="68586" tIns="34293" rIns="68586" bIns="34293" numCol="1" rtlCol="0" anchor="ctr" anchorCtr="0" compatLnSpc="1">
            <a:prstTxWarp prst="textNoShape">
              <a:avLst/>
            </a:prstTxWarp>
          </a:bodyPr>
          <a:lstStyle/>
          <a:p>
            <a:pPr algn="ctr" defTabSz="685666" fontAlgn="base">
              <a:spcBef>
                <a:spcPct val="0"/>
              </a:spcBef>
              <a:spcAft>
                <a:spcPct val="0"/>
              </a:spcAft>
            </a:pPr>
            <a:r>
              <a:rPr lang="en-US" sz="900" dirty="0">
                <a:solidFill>
                  <a:schemeClr val="bg2">
                    <a:lumMod val="50000"/>
                  </a:schemeClr>
                </a:solidFill>
                <a:latin typeface="Segoe" pitchFamily="34" charset="0"/>
              </a:rPr>
              <a:t>3-6 Months</a:t>
            </a:r>
          </a:p>
        </p:txBody>
      </p:sp>
      <p:sp>
        <p:nvSpPr>
          <p:cNvPr id="6" name="Oval 5"/>
          <p:cNvSpPr/>
          <p:nvPr/>
        </p:nvSpPr>
        <p:spPr bwMode="auto">
          <a:xfrm>
            <a:off x="8497887" y="1300497"/>
            <a:ext cx="188912" cy="199690"/>
          </a:xfrm>
          <a:prstGeom prst="ellipse">
            <a:avLst/>
          </a:prstGeom>
          <a:solidFill>
            <a:srgbClr val="C00000"/>
          </a:solidFill>
          <a:ln>
            <a:headEnd/>
            <a:tailEnd type="oval" w="med" len="med"/>
          </a:ln>
        </p:spPr>
        <p:style>
          <a:lnRef idx="0">
            <a:schemeClr val="dk1"/>
          </a:lnRef>
          <a:fillRef idx="3">
            <a:schemeClr val="dk1"/>
          </a:fillRef>
          <a:effectRef idx="3">
            <a:schemeClr val="dk1"/>
          </a:effectRef>
          <a:fontRef idx="minor">
            <a:schemeClr val="lt1"/>
          </a:fontRef>
        </p:style>
        <p:txBody>
          <a:bodyPr lIns="68589" tIns="34295" rIns="68589" bIns="34295" rtlCol="0" anchor="ctr"/>
          <a:lstStyle/>
          <a:p>
            <a:pPr algn="ctr"/>
            <a:endParaRPr lang="en-US">
              <a:solidFill>
                <a:srgbClr val="FFFFFF"/>
              </a:solidFill>
            </a:endParaRPr>
          </a:p>
        </p:txBody>
      </p:sp>
      <p:sp>
        <p:nvSpPr>
          <p:cNvPr id="113" name="TextBox 112"/>
          <p:cNvSpPr txBox="1"/>
          <p:nvPr/>
        </p:nvSpPr>
        <p:spPr>
          <a:xfrm>
            <a:off x="8150604" y="1514282"/>
            <a:ext cx="923166" cy="138499"/>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Satisfaction Low</a:t>
            </a:r>
            <a:endParaRPr lang="en-US" sz="1500" dirty="0">
              <a:solidFill>
                <a:schemeClr val="bg2">
                  <a:lumMod val="50000"/>
                </a:schemeClr>
              </a:solidFill>
            </a:endParaRPr>
          </a:p>
        </p:txBody>
      </p:sp>
      <p:pic>
        <p:nvPicPr>
          <p:cNvPr id="108" name="Picture 107"/>
          <p:cNvPicPr>
            <a:picLocks noChangeAspect="1"/>
          </p:cNvPicPr>
          <p:nvPr/>
        </p:nvPicPr>
        <p:blipFill>
          <a:blip r:embed="rId6"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7577488" y="3155459"/>
            <a:ext cx="350544" cy="387067"/>
          </a:xfrm>
          <a:prstGeom prst="rect">
            <a:avLst/>
          </a:prstGeom>
        </p:spPr>
      </p:pic>
      <p:sp>
        <p:nvSpPr>
          <p:cNvPr id="114" name="TextBox 113"/>
          <p:cNvSpPr txBox="1"/>
          <p:nvPr/>
        </p:nvSpPr>
        <p:spPr>
          <a:xfrm>
            <a:off x="7330871" y="3622871"/>
            <a:ext cx="923166" cy="138499"/>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Data Marts</a:t>
            </a:r>
            <a:endParaRPr lang="en-US" sz="1500" dirty="0">
              <a:solidFill>
                <a:schemeClr val="bg2">
                  <a:lumMod val="50000"/>
                </a:schemeClr>
              </a:solidFill>
            </a:endParaRPr>
          </a:p>
        </p:txBody>
      </p:sp>
      <p:sp>
        <p:nvSpPr>
          <p:cNvPr id="115" name="TextBox 114"/>
          <p:cNvSpPr txBox="1"/>
          <p:nvPr/>
        </p:nvSpPr>
        <p:spPr>
          <a:xfrm>
            <a:off x="6477000" y="4161683"/>
            <a:ext cx="2689522" cy="230832"/>
          </a:xfrm>
          <a:prstGeom prst="rect">
            <a:avLst/>
          </a:prstGeom>
          <a:noFill/>
        </p:spPr>
        <p:txBody>
          <a:bodyPr wrap="square" lIns="0" tIns="0" rIns="0" bIns="0" rtlCol="0">
            <a:spAutoFit/>
          </a:bodyPr>
          <a:lstStyle/>
          <a:p>
            <a:pPr algn="ctr" defTabSz="685864"/>
            <a:r>
              <a:rPr lang="en-US" sz="1500" i="1" dirty="0">
                <a:solidFill>
                  <a:schemeClr val="bg2">
                    <a:lumMod val="50000"/>
                  </a:schemeClr>
                </a:solidFill>
              </a:rPr>
              <a:t>High cost of rework</a:t>
            </a:r>
            <a:endParaRPr lang="en-US" sz="1500" dirty="0">
              <a:solidFill>
                <a:schemeClr val="bg2">
                  <a:lumMod val="50000"/>
                </a:schemeClr>
              </a:solidFill>
            </a:endParaRPr>
          </a:p>
        </p:txBody>
      </p:sp>
    </p:spTree>
    <p:extLst>
      <p:ext uri="{BB962C8B-B14F-4D97-AF65-F5344CB8AC3E}">
        <p14:creationId xmlns:p14="http://schemas.microsoft.com/office/powerpoint/2010/main" val="23190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255"/>
                                        </p:tgtEl>
                                        <p:attrNameLst>
                                          <p:attrName>style.visibility</p:attrName>
                                        </p:attrNameLst>
                                      </p:cBhvr>
                                      <p:to>
                                        <p:strVal val="visible"/>
                                      </p:to>
                                    </p:set>
                                    <p:animEffect transition="in" filter="fade">
                                      <p:cBhvr>
                                        <p:cTn id="10" dur="1000"/>
                                        <p:tgtEl>
                                          <p:spTgt spid="255"/>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1000"/>
                                        <p:tgtEl>
                                          <p:spTgt spid="42"/>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par>
                          <p:cTn id="19" fill="hold">
                            <p:stCondLst>
                              <p:cond delay="3000"/>
                            </p:stCondLst>
                            <p:childTnLst>
                              <p:par>
                                <p:cTn id="20" presetID="22" presetClass="entr" presetSubtype="2" fill="hold" grpId="0" nodeType="afterEffect">
                                  <p:stCondLst>
                                    <p:cond delay="0"/>
                                  </p:stCondLst>
                                  <p:childTnLst>
                                    <p:set>
                                      <p:cBhvr>
                                        <p:cTn id="21" dur="1" fill="hold">
                                          <p:stCondLst>
                                            <p:cond delay="0"/>
                                          </p:stCondLst>
                                        </p:cTn>
                                        <p:tgtEl>
                                          <p:spTgt spid="236"/>
                                        </p:tgtEl>
                                        <p:attrNameLst>
                                          <p:attrName>style.visibility</p:attrName>
                                        </p:attrNameLst>
                                      </p:cBhvr>
                                      <p:to>
                                        <p:strVal val="visible"/>
                                      </p:to>
                                    </p:set>
                                    <p:animEffect transition="in" filter="wipe(right)">
                                      <p:cBhvr>
                                        <p:cTn id="22" dur="1000"/>
                                        <p:tgtEl>
                                          <p:spTgt spid="2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22" presetClass="entr" presetSubtype="2"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right)">
                                      <p:cBhvr>
                                        <p:cTn id="28" dur="1000"/>
                                        <p:tgtEl>
                                          <p:spTgt spid="48"/>
                                        </p:tgtEl>
                                      </p:cBhvr>
                                    </p:animEffect>
                                  </p:childTnLst>
                                </p:cTn>
                              </p:par>
                            </p:childTnLst>
                          </p:cTn>
                        </p:par>
                        <p:par>
                          <p:cTn id="29" fill="hold">
                            <p:stCondLst>
                              <p:cond delay="4000"/>
                            </p:stCondLst>
                            <p:childTnLst>
                              <p:par>
                                <p:cTn id="30" presetID="22" presetClass="entr" presetSubtype="4"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down)">
                                      <p:cBhvr>
                                        <p:cTn id="32" dur="1000"/>
                                        <p:tgtEl>
                                          <p:spTgt spid="93"/>
                                        </p:tgtEl>
                                      </p:cBhvr>
                                    </p:animEffect>
                                  </p:childTnLst>
                                </p:cTn>
                              </p:par>
                            </p:childTnLst>
                          </p:cTn>
                        </p:par>
                        <p:par>
                          <p:cTn id="33" fill="hold">
                            <p:stCondLst>
                              <p:cond delay="5000"/>
                            </p:stCondLst>
                            <p:childTnLst>
                              <p:par>
                                <p:cTn id="34" presetID="10" presetClass="exit" presetSubtype="0" fill="hold" grpId="0" nodeType="afterEffect">
                                  <p:stCondLst>
                                    <p:cond delay="0"/>
                                  </p:stCondLst>
                                  <p:childTnLst>
                                    <p:animEffect transition="out" filter="fade">
                                      <p:cBhvr>
                                        <p:cTn id="35" dur="500"/>
                                        <p:tgtEl>
                                          <p:spTgt spid="45"/>
                                        </p:tgtEl>
                                      </p:cBhvr>
                                    </p:animEffect>
                                    <p:set>
                                      <p:cBhvr>
                                        <p:cTn id="36" dur="1" fill="hold">
                                          <p:stCondLst>
                                            <p:cond delay="499"/>
                                          </p:stCondLst>
                                        </p:cTn>
                                        <p:tgtEl>
                                          <p:spTgt spid="45"/>
                                        </p:tgtEl>
                                        <p:attrNameLst>
                                          <p:attrName>style.visibility</p:attrName>
                                        </p:attrNameLst>
                                      </p:cBhvr>
                                      <p:to>
                                        <p:strVal val="hidden"/>
                                      </p:to>
                                    </p:set>
                                  </p:childTnLst>
                                </p:cTn>
                              </p:par>
                            </p:childTnLst>
                          </p:cTn>
                        </p:par>
                        <p:par>
                          <p:cTn id="37" fill="hold">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254"/>
                                        </p:tgtEl>
                                        <p:attrNameLst>
                                          <p:attrName>style.visibility</p:attrName>
                                        </p:attrNameLst>
                                      </p:cBhvr>
                                      <p:to>
                                        <p:strVal val="visible"/>
                                      </p:to>
                                    </p:set>
                                    <p:animEffect transition="in" filter="wipe(left)">
                                      <p:cBhvr>
                                        <p:cTn id="40" dur="1000"/>
                                        <p:tgtEl>
                                          <p:spTgt spid="25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5"/>
                                        </p:tgtEl>
                                        <p:attrNameLst>
                                          <p:attrName>style.visibility</p:attrName>
                                        </p:attrNameLst>
                                      </p:cBhvr>
                                      <p:to>
                                        <p:strVal val="visible"/>
                                      </p:to>
                                    </p:set>
                                    <p:animEffect transition="in" filter="wipe(left)">
                                      <p:cBhvr>
                                        <p:cTn id="43" dur="1000"/>
                                        <p:tgtEl>
                                          <p:spTgt spid="185"/>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fade">
                                      <p:cBhvr>
                                        <p:cTn id="50" dur="500"/>
                                        <p:tgtEl>
                                          <p:spTgt spid="1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54"/>
                                        </p:tgtEl>
                                      </p:cBhvr>
                                    </p:animEffect>
                                    <p:set>
                                      <p:cBhvr>
                                        <p:cTn id="55" dur="1" fill="hold">
                                          <p:stCondLst>
                                            <p:cond delay="499"/>
                                          </p:stCondLst>
                                        </p:cTn>
                                        <p:tgtEl>
                                          <p:spTgt spid="254"/>
                                        </p:tgtEl>
                                        <p:attrNameLst>
                                          <p:attrName>style.visibility</p:attrName>
                                        </p:attrNameLst>
                                      </p:cBhvr>
                                      <p:to>
                                        <p:strVal val="hidden"/>
                                      </p:to>
                                    </p:set>
                                  </p:childTnLst>
                                </p:cTn>
                              </p:par>
                            </p:childTnLst>
                          </p:cTn>
                        </p:par>
                        <p:par>
                          <p:cTn id="56" fill="hold">
                            <p:stCondLst>
                              <p:cond delay="500"/>
                            </p:stCondLst>
                            <p:childTnLst>
                              <p:par>
                                <p:cTn id="57" presetID="10" presetClass="entr" presetSubtype="0" fill="hold" grpId="1" nodeType="afterEffect">
                                  <p:stCondLst>
                                    <p:cond delay="0"/>
                                  </p:stCondLst>
                                  <p:childTnLst>
                                    <p:set>
                                      <p:cBhvr>
                                        <p:cTn id="58" dur="1" fill="hold">
                                          <p:stCondLst>
                                            <p:cond delay="0"/>
                                          </p:stCondLst>
                                        </p:cTn>
                                        <p:tgtEl>
                                          <p:spTgt spid="253"/>
                                        </p:tgtEl>
                                        <p:attrNameLst>
                                          <p:attrName>style.visibility</p:attrName>
                                        </p:attrNameLst>
                                      </p:cBhvr>
                                      <p:to>
                                        <p:strVal val="visible"/>
                                      </p:to>
                                    </p:set>
                                    <p:animEffect transition="in" filter="fade">
                                      <p:cBhvr>
                                        <p:cTn id="59" dur="500"/>
                                        <p:tgtEl>
                                          <p:spTgt spid="253"/>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06"/>
                                        </p:tgtEl>
                                        <p:attrNameLst>
                                          <p:attrName>style.visibility</p:attrName>
                                        </p:attrNameLst>
                                      </p:cBhvr>
                                      <p:to>
                                        <p:strVal val="visible"/>
                                      </p:to>
                                    </p:set>
                                    <p:animEffect transition="in" filter="wipe(right)">
                                      <p:cBhvr>
                                        <p:cTn id="62" dur="1000"/>
                                        <p:tgtEl>
                                          <p:spTgt spid="106"/>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500"/>
                                        <p:tgtEl>
                                          <p:spTgt spid="9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fade">
                                      <p:cBhvr>
                                        <p:cTn id="69" dur="500"/>
                                        <p:tgtEl>
                                          <p:spTgt spid="105"/>
                                        </p:tgtEl>
                                      </p:cBhvr>
                                    </p:animEffect>
                                  </p:childTnLst>
                                </p:cTn>
                              </p:par>
                              <p:par>
                                <p:cTn id="70" presetID="8" presetClass="emph" presetSubtype="0" fill="hold" nodeType="withEffect">
                                  <p:stCondLst>
                                    <p:cond delay="0"/>
                                  </p:stCondLst>
                                  <p:childTnLst>
                                    <p:animRot by="21600000">
                                      <p:cBhvr>
                                        <p:cTn id="71" dur="1700" fill="hold"/>
                                        <p:tgtEl>
                                          <p:spTgt spid="96"/>
                                        </p:tgtEl>
                                        <p:attrNameLst>
                                          <p:attrName>r</p:attrName>
                                        </p:attrNameLst>
                                      </p:cBhvr>
                                    </p:animRot>
                                  </p:childTnLst>
                                </p:cTn>
                              </p:par>
                            </p:childTnLst>
                          </p:cTn>
                        </p:par>
                        <p:par>
                          <p:cTn id="72" fill="hold">
                            <p:stCondLst>
                              <p:cond delay="3200"/>
                            </p:stCondLst>
                            <p:childTnLst>
                              <p:par>
                                <p:cTn id="73" presetID="10" presetClass="exit" presetSubtype="0" fill="hold" grpId="0" nodeType="afterEffect">
                                  <p:stCondLst>
                                    <p:cond delay="0"/>
                                  </p:stCondLst>
                                  <p:childTnLst>
                                    <p:animEffect transition="out" filter="fade">
                                      <p:cBhvr>
                                        <p:cTn id="74" dur="500"/>
                                        <p:tgtEl>
                                          <p:spTgt spid="253"/>
                                        </p:tgtEl>
                                      </p:cBhvr>
                                    </p:animEffect>
                                    <p:set>
                                      <p:cBhvr>
                                        <p:cTn id="75" dur="1" fill="hold">
                                          <p:stCondLst>
                                            <p:cond delay="499"/>
                                          </p:stCondLst>
                                        </p:cTn>
                                        <p:tgtEl>
                                          <p:spTgt spid="253"/>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animEffect transition="in" filter="fade">
                                      <p:cBhvr>
                                        <p:cTn id="81" dur="500"/>
                                        <p:tgtEl>
                                          <p:spTgt spid="10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animEffect transition="in" filter="fade">
                                      <p:cBhvr>
                                        <p:cTn id="84" dur="500"/>
                                        <p:tgtEl>
                                          <p:spTgt spid="114"/>
                                        </p:tgtEl>
                                      </p:cBhvr>
                                    </p:animEffect>
                                  </p:childTnLst>
                                </p:cTn>
                              </p:par>
                            </p:childTnLst>
                          </p:cTn>
                        </p:par>
                        <p:par>
                          <p:cTn id="85" fill="hold">
                            <p:stCondLst>
                              <p:cond delay="3700"/>
                            </p:stCondLst>
                            <p:childTnLst>
                              <p:par>
                                <p:cTn id="86" presetID="10" presetClass="entr" presetSubtype="0" fill="hold" grpId="0" nodeType="afterEffect">
                                  <p:stCondLst>
                                    <p:cond delay="0"/>
                                  </p:stCondLst>
                                  <p:childTnLst>
                                    <p:set>
                                      <p:cBhvr>
                                        <p:cTn id="87" dur="1" fill="hold">
                                          <p:stCondLst>
                                            <p:cond delay="0"/>
                                          </p:stCondLst>
                                        </p:cTn>
                                        <p:tgtEl>
                                          <p:spTgt spid="251"/>
                                        </p:tgtEl>
                                        <p:attrNameLst>
                                          <p:attrName>style.visibility</p:attrName>
                                        </p:attrNameLst>
                                      </p:cBhvr>
                                      <p:to>
                                        <p:strVal val="visible"/>
                                      </p:to>
                                    </p:set>
                                    <p:animEffect transition="in" filter="fade">
                                      <p:cBhvr>
                                        <p:cTn id="88" dur="500"/>
                                        <p:tgtEl>
                                          <p:spTgt spid="251"/>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wipe(down)">
                                      <p:cBhvr>
                                        <p:cTn id="91" dur="1000"/>
                                        <p:tgtEl>
                                          <p:spTgt spid="107"/>
                                        </p:tgtEl>
                                      </p:cBhvr>
                                    </p:animEffect>
                                  </p:childTnLst>
                                </p:cTn>
                              </p:par>
                            </p:childTnLst>
                          </p:cTn>
                        </p:par>
                        <p:par>
                          <p:cTn id="92" fill="hold">
                            <p:stCondLst>
                              <p:cond delay="4700"/>
                            </p:stCondLst>
                            <p:childTnLst>
                              <p:par>
                                <p:cTn id="93" presetID="10" presetClass="entr" presetSubtype="0" fill="hold" grpId="0" nodeType="after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fade">
                                      <p:cBhvr>
                                        <p:cTn id="95"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85" grpId="0" animBg="1"/>
      <p:bldP spid="236" grpId="0" animBg="1"/>
      <p:bldP spid="251" grpId="0"/>
      <p:bldP spid="253" grpId="0"/>
      <p:bldP spid="253" grpId="1"/>
      <p:bldP spid="254" grpId="0"/>
      <p:bldP spid="254" grpId="1"/>
      <p:bldP spid="92" grpId="0" animBg="1"/>
      <p:bldP spid="94" grpId="0" animBg="1"/>
      <p:bldP spid="93" grpId="0" animBg="1"/>
      <p:bldP spid="105" grpId="0"/>
      <p:bldP spid="106" grpId="0" animBg="1"/>
      <p:bldP spid="107" grpId="0" animBg="1"/>
      <p:bldP spid="6" grpId="0" animBg="1"/>
      <p:bldP spid="113" grpId="0"/>
      <p:bldP spid="114" grpId="0"/>
      <p:bldP spid="1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71" y="1657357"/>
            <a:ext cx="555844" cy="45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199619" y="618339"/>
            <a:ext cx="762610" cy="962812"/>
            <a:chOff x="10055638" y="-838200"/>
            <a:chExt cx="762610" cy="1283750"/>
          </a:xfrm>
        </p:grpSpPr>
        <p:pic>
          <p:nvPicPr>
            <p:cNvPr id="1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55638" y="-138778"/>
              <a:ext cx="486528" cy="478200"/>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5101" y="-127345"/>
              <a:ext cx="543147" cy="5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 name="Picture 145" descr="Excel2007_ProductIcon.png"/>
            <p:cNvPicPr>
              <a:picLocks noChangeAspect="1"/>
            </p:cNvPicPr>
            <p:nvPr/>
          </p:nvPicPr>
          <p:blipFill>
            <a:blip r:embed="rId6" cstate="print"/>
            <a:stretch>
              <a:fillRect/>
            </a:stretch>
          </p:blipFill>
          <p:spPr>
            <a:xfrm>
              <a:off x="10073657" y="-838200"/>
              <a:ext cx="571449" cy="553211"/>
            </a:xfrm>
            <a:prstGeom prst="rect">
              <a:avLst/>
            </a:prstGeom>
          </p:spPr>
        </p:pic>
      </p:grpSp>
      <p:grpSp>
        <p:nvGrpSpPr>
          <p:cNvPr id="243" name="Glass_BROKEN"/>
          <p:cNvGrpSpPr/>
          <p:nvPr/>
        </p:nvGrpSpPr>
        <p:grpSpPr>
          <a:xfrm rot="5400000" flipH="1" flipV="1">
            <a:off x="3553815" y="2102928"/>
            <a:ext cx="3635839" cy="982971"/>
            <a:chOff x="98425" y="3935413"/>
            <a:chExt cx="8950353" cy="1157422"/>
          </a:xfrm>
        </p:grpSpPr>
        <p:sp>
          <p:nvSpPr>
            <p:cNvPr id="244" name="Freeform 243"/>
            <p:cNvSpPr>
              <a:spLocks/>
            </p:cNvSpPr>
            <p:nvPr/>
          </p:nvSpPr>
          <p:spPr bwMode="auto">
            <a:xfrm>
              <a:off x="2811463" y="4546854"/>
              <a:ext cx="1116013" cy="238125"/>
            </a:xfrm>
            <a:custGeom>
              <a:avLst/>
              <a:gdLst>
                <a:gd name="T0" fmla="*/ 0 w 703"/>
                <a:gd name="T1" fmla="*/ 150 h 150"/>
                <a:gd name="T2" fmla="*/ 201 w 703"/>
                <a:gd name="T3" fmla="*/ 0 h 150"/>
                <a:gd name="T4" fmla="*/ 673 w 703"/>
                <a:gd name="T5" fmla="*/ 66 h 150"/>
                <a:gd name="T6" fmla="*/ 703 w 703"/>
                <a:gd name="T7" fmla="*/ 150 h 150"/>
                <a:gd name="T8" fmla="*/ 0 w 703"/>
                <a:gd name="T9" fmla="*/ 150 h 150"/>
              </a:gdLst>
              <a:ahLst/>
              <a:cxnLst>
                <a:cxn ang="0">
                  <a:pos x="T0" y="T1"/>
                </a:cxn>
                <a:cxn ang="0">
                  <a:pos x="T2" y="T3"/>
                </a:cxn>
                <a:cxn ang="0">
                  <a:pos x="T4" y="T5"/>
                </a:cxn>
                <a:cxn ang="0">
                  <a:pos x="T6" y="T7"/>
                </a:cxn>
                <a:cxn ang="0">
                  <a:pos x="T8" y="T9"/>
                </a:cxn>
              </a:cxnLst>
              <a:rect l="0" t="0" r="r" b="b"/>
              <a:pathLst>
                <a:path w="703" h="150">
                  <a:moveTo>
                    <a:pt x="0" y="150"/>
                  </a:moveTo>
                  <a:lnTo>
                    <a:pt x="201" y="0"/>
                  </a:lnTo>
                  <a:lnTo>
                    <a:pt x="673" y="66"/>
                  </a:lnTo>
                  <a:lnTo>
                    <a:pt x="703" y="150"/>
                  </a:lnTo>
                  <a:lnTo>
                    <a:pt x="0" y="150"/>
                  </a:lnTo>
                  <a:close/>
                </a:path>
              </a:pathLst>
            </a:cu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srgbClr val="FFFFFF"/>
                </a:solidFill>
              </a:endParaRPr>
            </a:p>
          </p:txBody>
        </p:sp>
        <p:sp>
          <p:nvSpPr>
            <p:cNvPr id="245" name="Freeform 244"/>
            <p:cNvSpPr>
              <a:spLocks/>
            </p:cNvSpPr>
            <p:nvPr/>
          </p:nvSpPr>
          <p:spPr bwMode="auto">
            <a:xfrm rot="21208932">
              <a:off x="5697565" y="4135573"/>
              <a:ext cx="3351213" cy="957262"/>
            </a:xfrm>
            <a:custGeom>
              <a:avLst/>
              <a:gdLst>
                <a:gd name="T0" fmla="*/ 804 w 2111"/>
                <a:gd name="T1" fmla="*/ 0 h 603"/>
                <a:gd name="T2" fmla="*/ 302 w 2111"/>
                <a:gd name="T3" fmla="*/ 302 h 603"/>
                <a:gd name="T4" fmla="*/ 1407 w 2111"/>
                <a:gd name="T5" fmla="*/ 151 h 603"/>
                <a:gd name="T6" fmla="*/ 0 w 2111"/>
                <a:gd name="T7" fmla="*/ 452 h 603"/>
                <a:gd name="T8" fmla="*/ 1005 w 2111"/>
                <a:gd name="T9" fmla="*/ 603 h 603"/>
                <a:gd name="T10" fmla="*/ 1508 w 2111"/>
                <a:gd name="T11" fmla="*/ 603 h 603"/>
                <a:gd name="T12" fmla="*/ 2111 w 2111"/>
                <a:gd name="T13" fmla="*/ 0 h 603"/>
                <a:gd name="T14" fmla="*/ 804 w 2111"/>
                <a:gd name="T15" fmla="*/ 0 h 6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1" h="603">
                  <a:moveTo>
                    <a:pt x="804" y="0"/>
                  </a:moveTo>
                  <a:lnTo>
                    <a:pt x="302" y="302"/>
                  </a:lnTo>
                  <a:lnTo>
                    <a:pt x="1407" y="151"/>
                  </a:lnTo>
                  <a:lnTo>
                    <a:pt x="0" y="452"/>
                  </a:lnTo>
                  <a:lnTo>
                    <a:pt x="1005" y="603"/>
                  </a:lnTo>
                  <a:lnTo>
                    <a:pt x="1508" y="603"/>
                  </a:lnTo>
                  <a:lnTo>
                    <a:pt x="2111" y="0"/>
                  </a:lnTo>
                  <a:lnTo>
                    <a:pt x="804" y="0"/>
                  </a:lnTo>
                  <a:close/>
                </a:path>
              </a:pathLst>
            </a:cu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srgbClr val="FFFFFF"/>
                </a:solidFill>
              </a:endParaRPr>
            </a:p>
          </p:txBody>
        </p:sp>
        <p:sp>
          <p:nvSpPr>
            <p:cNvPr id="246" name="Freeform 245"/>
            <p:cNvSpPr>
              <a:spLocks/>
            </p:cNvSpPr>
            <p:nvPr/>
          </p:nvSpPr>
          <p:spPr bwMode="auto">
            <a:xfrm rot="21437031">
              <a:off x="98425" y="4056063"/>
              <a:ext cx="3670300" cy="957262"/>
            </a:xfrm>
            <a:custGeom>
              <a:avLst/>
              <a:gdLst>
                <a:gd name="T0" fmla="*/ 0 w 2312"/>
                <a:gd name="T1" fmla="*/ 0 h 603"/>
                <a:gd name="T2" fmla="*/ 1508 w 2312"/>
                <a:gd name="T3" fmla="*/ 0 h 603"/>
                <a:gd name="T4" fmla="*/ 2312 w 2312"/>
                <a:gd name="T5" fmla="*/ 302 h 603"/>
                <a:gd name="T6" fmla="*/ 1307 w 2312"/>
                <a:gd name="T7" fmla="*/ 151 h 603"/>
                <a:gd name="T8" fmla="*/ 1809 w 2312"/>
                <a:gd name="T9" fmla="*/ 302 h 603"/>
                <a:gd name="T10" fmla="*/ 1608 w 2312"/>
                <a:gd name="T11" fmla="*/ 452 h 603"/>
                <a:gd name="T12" fmla="*/ 1005 w 2312"/>
                <a:gd name="T13" fmla="*/ 603 h 603"/>
                <a:gd name="T14" fmla="*/ 603 w 2312"/>
                <a:gd name="T15" fmla="*/ 603 h 603"/>
                <a:gd name="T16" fmla="*/ 0 w 2312"/>
                <a:gd name="T17"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2" h="603">
                  <a:moveTo>
                    <a:pt x="0" y="0"/>
                  </a:moveTo>
                  <a:lnTo>
                    <a:pt x="1508" y="0"/>
                  </a:lnTo>
                  <a:lnTo>
                    <a:pt x="2312" y="302"/>
                  </a:lnTo>
                  <a:lnTo>
                    <a:pt x="1307" y="151"/>
                  </a:lnTo>
                  <a:lnTo>
                    <a:pt x="1809" y="302"/>
                  </a:lnTo>
                  <a:lnTo>
                    <a:pt x="1608" y="452"/>
                  </a:lnTo>
                  <a:lnTo>
                    <a:pt x="1005" y="603"/>
                  </a:lnTo>
                  <a:lnTo>
                    <a:pt x="603" y="603"/>
                  </a:lnTo>
                  <a:lnTo>
                    <a:pt x="0" y="0"/>
                  </a:lnTo>
                  <a:close/>
                </a:path>
              </a:pathLst>
            </a:cu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srgbClr val="FFFFFF"/>
                </a:solidFill>
              </a:endParaRPr>
            </a:p>
          </p:txBody>
        </p:sp>
        <p:sp>
          <p:nvSpPr>
            <p:cNvPr id="247" name="Freeform 246"/>
            <p:cNvSpPr>
              <a:spLocks/>
            </p:cNvSpPr>
            <p:nvPr/>
          </p:nvSpPr>
          <p:spPr bwMode="auto">
            <a:xfrm rot="21164037">
              <a:off x="2811463" y="3935413"/>
              <a:ext cx="1436688" cy="479425"/>
            </a:xfrm>
            <a:custGeom>
              <a:avLst/>
              <a:gdLst>
                <a:gd name="T0" fmla="*/ 0 w 905"/>
                <a:gd name="T1" fmla="*/ 0 h 302"/>
                <a:gd name="T2" fmla="*/ 603 w 905"/>
                <a:gd name="T3" fmla="*/ 302 h 302"/>
                <a:gd name="T4" fmla="*/ 704 w 905"/>
                <a:gd name="T5" fmla="*/ 151 h 302"/>
                <a:gd name="T6" fmla="*/ 905 w 905"/>
                <a:gd name="T7" fmla="*/ 0 h 302"/>
                <a:gd name="T8" fmla="*/ 0 w 905"/>
                <a:gd name="T9" fmla="*/ 0 h 302"/>
              </a:gdLst>
              <a:ahLst/>
              <a:cxnLst>
                <a:cxn ang="0">
                  <a:pos x="T0" y="T1"/>
                </a:cxn>
                <a:cxn ang="0">
                  <a:pos x="T2" y="T3"/>
                </a:cxn>
                <a:cxn ang="0">
                  <a:pos x="T4" y="T5"/>
                </a:cxn>
                <a:cxn ang="0">
                  <a:pos x="T6" y="T7"/>
                </a:cxn>
                <a:cxn ang="0">
                  <a:pos x="T8" y="T9"/>
                </a:cxn>
              </a:cxnLst>
              <a:rect l="0" t="0" r="r" b="b"/>
              <a:pathLst>
                <a:path w="905" h="302">
                  <a:moveTo>
                    <a:pt x="0" y="0"/>
                  </a:moveTo>
                  <a:lnTo>
                    <a:pt x="603" y="302"/>
                  </a:lnTo>
                  <a:lnTo>
                    <a:pt x="704" y="151"/>
                  </a:lnTo>
                  <a:lnTo>
                    <a:pt x="905" y="0"/>
                  </a:lnTo>
                  <a:lnTo>
                    <a:pt x="0" y="0"/>
                  </a:lnTo>
                  <a:close/>
                </a:path>
              </a:pathLst>
            </a:cu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srgbClr val="FFFFFF"/>
                </a:solidFill>
              </a:endParaRPr>
            </a:p>
          </p:txBody>
        </p:sp>
        <p:sp>
          <p:nvSpPr>
            <p:cNvPr id="248" name="Freeform 247"/>
            <p:cNvSpPr>
              <a:spLocks/>
            </p:cNvSpPr>
            <p:nvPr/>
          </p:nvSpPr>
          <p:spPr bwMode="auto">
            <a:xfrm>
              <a:off x="4087813" y="3975893"/>
              <a:ext cx="1912938" cy="479425"/>
            </a:xfrm>
            <a:custGeom>
              <a:avLst/>
              <a:gdLst>
                <a:gd name="T0" fmla="*/ 0 w 1205"/>
                <a:gd name="T1" fmla="*/ 302 h 302"/>
                <a:gd name="T2" fmla="*/ 100 w 1205"/>
                <a:gd name="T3" fmla="*/ 151 h 302"/>
                <a:gd name="T4" fmla="*/ 402 w 1205"/>
                <a:gd name="T5" fmla="*/ 0 h 302"/>
                <a:gd name="T6" fmla="*/ 1205 w 1205"/>
                <a:gd name="T7" fmla="*/ 0 h 302"/>
                <a:gd name="T8" fmla="*/ 0 w 1205"/>
                <a:gd name="T9" fmla="*/ 302 h 302"/>
              </a:gdLst>
              <a:ahLst/>
              <a:cxnLst>
                <a:cxn ang="0">
                  <a:pos x="T0" y="T1"/>
                </a:cxn>
                <a:cxn ang="0">
                  <a:pos x="T2" y="T3"/>
                </a:cxn>
                <a:cxn ang="0">
                  <a:pos x="T4" y="T5"/>
                </a:cxn>
                <a:cxn ang="0">
                  <a:pos x="T6" y="T7"/>
                </a:cxn>
                <a:cxn ang="0">
                  <a:pos x="T8" y="T9"/>
                </a:cxn>
              </a:cxnLst>
              <a:rect l="0" t="0" r="r" b="b"/>
              <a:pathLst>
                <a:path w="1205" h="302">
                  <a:moveTo>
                    <a:pt x="0" y="302"/>
                  </a:moveTo>
                  <a:lnTo>
                    <a:pt x="100" y="151"/>
                  </a:lnTo>
                  <a:lnTo>
                    <a:pt x="402" y="0"/>
                  </a:lnTo>
                  <a:lnTo>
                    <a:pt x="1205" y="0"/>
                  </a:lnTo>
                  <a:lnTo>
                    <a:pt x="0" y="302"/>
                  </a:lnTo>
                  <a:close/>
                </a:path>
              </a:pathLst>
            </a:cu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srgbClr val="FFFFFF"/>
                </a:solidFill>
              </a:endParaRPr>
            </a:p>
          </p:txBody>
        </p:sp>
        <p:sp>
          <p:nvSpPr>
            <p:cNvPr id="249" name="Freeform 248"/>
            <p:cNvSpPr>
              <a:spLocks/>
            </p:cNvSpPr>
            <p:nvPr/>
          </p:nvSpPr>
          <p:spPr bwMode="auto">
            <a:xfrm rot="21349843">
              <a:off x="4024203" y="4075623"/>
              <a:ext cx="2798762" cy="717550"/>
            </a:xfrm>
            <a:custGeom>
              <a:avLst/>
              <a:gdLst>
                <a:gd name="T0" fmla="*/ 0 w 1763"/>
                <a:gd name="T1" fmla="*/ 452 h 452"/>
                <a:gd name="T2" fmla="*/ 20 w 1763"/>
                <a:gd name="T3" fmla="*/ 356 h 452"/>
                <a:gd name="T4" fmla="*/ 1361 w 1763"/>
                <a:gd name="T5" fmla="*/ 0 h 452"/>
                <a:gd name="T6" fmla="*/ 1763 w 1763"/>
                <a:gd name="T7" fmla="*/ 0 h 452"/>
                <a:gd name="T8" fmla="*/ 1260 w 1763"/>
                <a:gd name="T9" fmla="*/ 302 h 452"/>
                <a:gd name="T10" fmla="*/ 1059 w 1763"/>
                <a:gd name="T11" fmla="*/ 406 h 452"/>
                <a:gd name="T12" fmla="*/ 0 w 1763"/>
                <a:gd name="T13" fmla="*/ 452 h 452"/>
              </a:gdLst>
              <a:ahLst/>
              <a:cxnLst>
                <a:cxn ang="0">
                  <a:pos x="T0" y="T1"/>
                </a:cxn>
                <a:cxn ang="0">
                  <a:pos x="T2" y="T3"/>
                </a:cxn>
                <a:cxn ang="0">
                  <a:pos x="T4" y="T5"/>
                </a:cxn>
                <a:cxn ang="0">
                  <a:pos x="T6" y="T7"/>
                </a:cxn>
                <a:cxn ang="0">
                  <a:pos x="T8" y="T9"/>
                </a:cxn>
                <a:cxn ang="0">
                  <a:pos x="T10" y="T11"/>
                </a:cxn>
                <a:cxn ang="0">
                  <a:pos x="T12" y="T13"/>
                </a:cxn>
              </a:cxnLst>
              <a:rect l="0" t="0" r="r" b="b"/>
              <a:pathLst>
                <a:path w="1763" h="452">
                  <a:moveTo>
                    <a:pt x="0" y="452"/>
                  </a:moveTo>
                  <a:lnTo>
                    <a:pt x="20" y="356"/>
                  </a:lnTo>
                  <a:lnTo>
                    <a:pt x="1361" y="0"/>
                  </a:lnTo>
                  <a:lnTo>
                    <a:pt x="1763" y="0"/>
                  </a:lnTo>
                  <a:lnTo>
                    <a:pt x="1260" y="302"/>
                  </a:lnTo>
                  <a:lnTo>
                    <a:pt x="1059" y="406"/>
                  </a:lnTo>
                  <a:lnTo>
                    <a:pt x="0" y="452"/>
                  </a:lnTo>
                  <a:close/>
                </a:path>
              </a:pathLst>
            </a:cu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a:solidFill>
                  <a:srgbClr val="FFFFFF"/>
                </a:solidFill>
              </a:endParaRPr>
            </a:p>
          </p:txBody>
        </p:sp>
      </p:grpSp>
      <p:sp>
        <p:nvSpPr>
          <p:cNvPr id="44" name="Rounded Rectangle 43"/>
          <p:cNvSpPr/>
          <p:nvPr/>
        </p:nvSpPr>
        <p:spPr>
          <a:xfrm>
            <a:off x="-60287" y="5473995"/>
            <a:ext cx="9171808" cy="336977"/>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ln w="3175">
                <a:noFill/>
              </a:ln>
              <a:gradFill>
                <a:gsLst>
                  <a:gs pos="0">
                    <a:srgbClr val="FFFFFF"/>
                  </a:gs>
                  <a:gs pos="100000">
                    <a:srgbClr val="FFFFFF"/>
                  </a:gs>
                </a:gsLst>
                <a:lin ang="5400000" scaled="0"/>
              </a:gradFill>
              <a:cs typeface="Arial" charset="0"/>
            </a:endParaRPr>
          </a:p>
          <a:p>
            <a:pPr algn="ctr" defTabSz="685666" fontAlgn="base">
              <a:spcBef>
                <a:spcPct val="0"/>
              </a:spcBef>
              <a:spcAft>
                <a:spcPct val="0"/>
              </a:spcAft>
            </a:pPr>
            <a:endParaRPr lang="en-US" dirty="0">
              <a:ln w="3175">
                <a:noFill/>
              </a:ln>
              <a:gradFill>
                <a:gsLst>
                  <a:gs pos="0">
                    <a:srgbClr val="FFFFFF"/>
                  </a:gs>
                  <a:gs pos="100000">
                    <a:srgbClr val="FFFFFF"/>
                  </a:gs>
                </a:gsLst>
                <a:lin ang="5400000" scaled="0"/>
              </a:gradFill>
              <a:cs typeface="Arial" charset="0"/>
            </a:endParaRPr>
          </a:p>
        </p:txBody>
      </p:sp>
      <p:sp>
        <p:nvSpPr>
          <p:cNvPr id="47" name="Rectangle 46"/>
          <p:cNvSpPr/>
          <p:nvPr/>
        </p:nvSpPr>
        <p:spPr>
          <a:xfrm>
            <a:off x="5791201" y="457206"/>
            <a:ext cx="3219450" cy="530925"/>
          </a:xfrm>
          <a:prstGeom prst="rect">
            <a:avLst/>
          </a:prstGeom>
        </p:spPr>
        <p:txBody>
          <a:bodyPr wrap="square" lIns="68589" tIns="34295" rIns="68589" bIns="34295">
            <a:spAutoFit/>
          </a:bodyPr>
          <a:lstStyle/>
          <a:p>
            <a:pPr algn="ctr" defTabSz="685864"/>
            <a:r>
              <a:rPr lang="en-US" sz="1500" b="1" dirty="0">
                <a:solidFill>
                  <a:schemeClr val="bg2">
                    <a:lumMod val="50000"/>
                  </a:schemeClr>
                </a:solidFill>
              </a:rPr>
              <a:t>Managed </a:t>
            </a:r>
            <a:br>
              <a:rPr lang="en-US" sz="1500" b="1" dirty="0">
                <a:solidFill>
                  <a:schemeClr val="bg2">
                    <a:lumMod val="50000"/>
                  </a:schemeClr>
                </a:solidFill>
              </a:rPr>
            </a:br>
            <a:r>
              <a:rPr lang="en-US" sz="1500" b="1" dirty="0">
                <a:solidFill>
                  <a:schemeClr val="bg2">
                    <a:lumMod val="50000"/>
                  </a:schemeClr>
                </a:solidFill>
              </a:rPr>
              <a:t>Self-Service</a:t>
            </a:r>
          </a:p>
        </p:txBody>
      </p:sp>
      <p:sp>
        <p:nvSpPr>
          <p:cNvPr id="102" name="Freeform 10"/>
          <p:cNvSpPr>
            <a:spLocks noChangeAspect="1" noEditPoints="1"/>
          </p:cNvSpPr>
          <p:nvPr/>
        </p:nvSpPr>
        <p:spPr bwMode="auto">
          <a:xfrm>
            <a:off x="209551" y="5372100"/>
            <a:ext cx="291550" cy="203782"/>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gradFill flip="none" rotWithShape="1">
            <a:gsLst>
              <a:gs pos="0">
                <a:schemeClr val="accent1">
                  <a:lumMod val="60000"/>
                  <a:lumOff val="40000"/>
                  <a:alpha val="50000"/>
                </a:schemeClr>
              </a:gs>
              <a:gs pos="100000">
                <a:schemeClr val="accent1">
                  <a:lumMod val="40000"/>
                  <a:lumOff val="60000"/>
                  <a:alpha val="50000"/>
                </a:schemeClr>
              </a:gs>
            </a:gsLst>
            <a:lin ang="2700000" scaled="1"/>
            <a:tileRect/>
          </a:gradFill>
          <a:ln>
            <a:noFill/>
          </a:ln>
        </p:spPr>
        <p:txBody>
          <a:bodyPr vert="horz" wrap="square" lIns="68589" tIns="34295" rIns="68589" bIns="34295" numCol="1" anchor="t" anchorCtr="0" compatLnSpc="1">
            <a:prstTxWarp prst="textNoShape">
              <a:avLst/>
            </a:prstTxWarp>
          </a:bodyPr>
          <a:lstStyle/>
          <a:p>
            <a:pPr defTabSz="685864"/>
            <a:endParaRPr lang="en-US" sz="1200">
              <a:solidFill>
                <a:srgbClr val="FFFFFF"/>
              </a:solidFill>
            </a:endParaRPr>
          </a:p>
        </p:txBody>
      </p:sp>
      <p:sp>
        <p:nvSpPr>
          <p:cNvPr id="103" name="Freeform 10"/>
          <p:cNvSpPr>
            <a:spLocks noChangeAspect="1" noEditPoints="1"/>
          </p:cNvSpPr>
          <p:nvPr/>
        </p:nvSpPr>
        <p:spPr bwMode="auto">
          <a:xfrm flipH="1">
            <a:off x="8712272" y="5569393"/>
            <a:ext cx="345619" cy="241574"/>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gradFill flip="none" rotWithShape="1">
            <a:gsLst>
              <a:gs pos="0">
                <a:schemeClr val="accent1">
                  <a:lumMod val="60000"/>
                  <a:lumOff val="40000"/>
                  <a:alpha val="50000"/>
                </a:schemeClr>
              </a:gs>
              <a:gs pos="100000">
                <a:schemeClr val="accent1">
                  <a:lumMod val="40000"/>
                  <a:lumOff val="60000"/>
                  <a:alpha val="50000"/>
                </a:schemeClr>
              </a:gs>
            </a:gsLst>
            <a:lin ang="18900000" scaled="1"/>
            <a:tileRect/>
          </a:gradFill>
          <a:ln>
            <a:noFill/>
          </a:ln>
        </p:spPr>
        <p:txBody>
          <a:bodyPr vert="horz" wrap="square" lIns="68589" tIns="34295" rIns="68589" bIns="34295" numCol="1" anchor="t" anchorCtr="0" compatLnSpc="1">
            <a:prstTxWarp prst="textNoShape">
              <a:avLst/>
            </a:prstTxWarp>
          </a:bodyPr>
          <a:lstStyle/>
          <a:p>
            <a:pPr defTabSz="685864"/>
            <a:endParaRPr lang="en-US" sz="1200">
              <a:solidFill>
                <a:srgbClr val="FFFFFF"/>
              </a:solidFill>
            </a:endParaRPr>
          </a:p>
        </p:txBody>
      </p:sp>
      <p:sp>
        <p:nvSpPr>
          <p:cNvPr id="109" name="TextBox 108"/>
          <p:cNvSpPr txBox="1"/>
          <p:nvPr/>
        </p:nvSpPr>
        <p:spPr>
          <a:xfrm>
            <a:off x="568038" y="697862"/>
            <a:ext cx="4174227" cy="230832"/>
          </a:xfrm>
          <a:prstGeom prst="rect">
            <a:avLst/>
          </a:prstGeom>
          <a:noFill/>
        </p:spPr>
        <p:txBody>
          <a:bodyPr wrap="square" lIns="0" tIns="0" rIns="0" bIns="0" rtlCol="0">
            <a:spAutoFit/>
          </a:bodyPr>
          <a:lstStyle/>
          <a:p>
            <a:pPr algn="ctr" defTabSz="685864"/>
            <a:r>
              <a:rPr lang="en-US" sz="1500" b="1" dirty="0">
                <a:solidFill>
                  <a:schemeClr val="bg2">
                    <a:lumMod val="50000"/>
                  </a:schemeClr>
                </a:solidFill>
              </a:rPr>
              <a:t>Production</a:t>
            </a:r>
          </a:p>
        </p:txBody>
      </p:sp>
      <p:pic>
        <p:nvPicPr>
          <p:cNvPr id="111" name="Picture 110"/>
          <p:cNvPicPr>
            <a:picLocks noChangeAspect="1"/>
          </p:cNvPicPr>
          <p:nvPr/>
        </p:nvPicPr>
        <p:blipFill>
          <a:blip r:embed="rId7" cstate="print">
            <a:duotone>
              <a:prstClr val="black"/>
              <a:schemeClr val="bg2">
                <a:lumMod val="10000"/>
                <a:tint val="45000"/>
                <a:satMod val="400000"/>
              </a:schemeClr>
            </a:duotone>
            <a:extLst>
              <a:ext uri="{28A0092B-C50C-407E-A947-70E740481C1C}">
                <a14:useLocalDpi xmlns:a14="http://schemas.microsoft.com/office/drawing/2010/main" val="0"/>
              </a:ext>
            </a:extLst>
          </a:blip>
          <a:stretch>
            <a:fillRect/>
          </a:stretch>
        </p:blipFill>
        <p:spPr>
          <a:xfrm>
            <a:off x="2518025" y="4057925"/>
            <a:ext cx="464932" cy="435203"/>
          </a:xfrm>
          <a:prstGeom prst="rect">
            <a:avLst/>
          </a:prstGeom>
        </p:spPr>
      </p:pic>
      <p:grpSp>
        <p:nvGrpSpPr>
          <p:cNvPr id="175" name="Group 174"/>
          <p:cNvGrpSpPr/>
          <p:nvPr/>
        </p:nvGrpSpPr>
        <p:grpSpPr>
          <a:xfrm>
            <a:off x="6788759" y="1061618"/>
            <a:ext cx="1270720" cy="859912"/>
            <a:chOff x="6598991" y="2743200"/>
            <a:chExt cx="1941747" cy="1699191"/>
          </a:xfrm>
        </p:grpSpPr>
        <p:sp>
          <p:nvSpPr>
            <p:cNvPr id="176" name="TextBox 175"/>
            <p:cNvSpPr txBox="1"/>
            <p:nvPr/>
          </p:nvSpPr>
          <p:spPr>
            <a:xfrm>
              <a:off x="6598991" y="3712589"/>
              <a:ext cx="1941747" cy="729802"/>
            </a:xfrm>
            <a:prstGeom prst="rect">
              <a:avLst/>
            </a:prstGeom>
            <a:noFill/>
          </p:spPr>
          <p:txBody>
            <a:bodyPr wrap="square" lIns="0" tIns="0" rIns="0" bIns="0" rtlCol="0">
              <a:spAutoFit/>
            </a:bodyPr>
            <a:lstStyle/>
            <a:p>
              <a:pPr algn="ctr" defTabSz="685864"/>
              <a:r>
                <a:rPr lang="en-US" sz="1200" b="1" dirty="0">
                  <a:solidFill>
                    <a:schemeClr val="bg2">
                      <a:lumMod val="50000"/>
                    </a:schemeClr>
                  </a:solidFill>
                </a:rPr>
                <a:t>End Users &amp; Business</a:t>
              </a:r>
            </a:p>
          </p:txBody>
        </p:sp>
        <p:grpSp>
          <p:nvGrpSpPr>
            <p:cNvPr id="177" name="Group 176"/>
            <p:cNvGrpSpPr/>
            <p:nvPr/>
          </p:nvGrpSpPr>
          <p:grpSpPr>
            <a:xfrm>
              <a:off x="7013832" y="2743200"/>
              <a:ext cx="976730" cy="866356"/>
              <a:chOff x="4912749" y="2698749"/>
              <a:chExt cx="3501002" cy="3105377"/>
            </a:xfrm>
          </p:grpSpPr>
          <p:grpSp>
            <p:nvGrpSpPr>
              <p:cNvPr id="178" name="Opaque Icon"/>
              <p:cNvGrpSpPr/>
              <p:nvPr/>
            </p:nvGrpSpPr>
            <p:grpSpPr>
              <a:xfrm>
                <a:off x="4912749" y="2698749"/>
                <a:ext cx="2655998" cy="3105377"/>
                <a:chOff x="633413" y="-127000"/>
                <a:chExt cx="5967413" cy="6977063"/>
              </a:xfrm>
            </p:grpSpPr>
            <p:sp>
              <p:nvSpPr>
                <p:cNvPr id="182" name="Man's Body"/>
                <p:cNvSpPr>
                  <a:spLocks/>
                </p:cNvSpPr>
                <p:nvPr/>
              </p:nvSpPr>
              <p:spPr bwMode="auto">
                <a:xfrm>
                  <a:off x="633413" y="3957638"/>
                  <a:ext cx="5967413" cy="2892425"/>
                </a:xfrm>
                <a:custGeom>
                  <a:avLst/>
                  <a:gdLst>
                    <a:gd name="T0" fmla="*/ 1522 w 1650"/>
                    <a:gd name="T1" fmla="*/ 697 h 800"/>
                    <a:gd name="T2" fmla="*/ 1611 w 1650"/>
                    <a:gd name="T3" fmla="*/ 342 h 800"/>
                    <a:gd name="T4" fmla="*/ 1196 w 1650"/>
                    <a:gd name="T5" fmla="*/ 161 h 800"/>
                    <a:gd name="T6" fmla="*/ 1100 w 1650"/>
                    <a:gd name="T7" fmla="*/ 7 h 800"/>
                    <a:gd name="T8" fmla="*/ 815 w 1650"/>
                    <a:gd name="T9" fmla="*/ 130 h 800"/>
                    <a:gd name="T10" fmla="*/ 568 w 1650"/>
                    <a:gd name="T11" fmla="*/ 4 h 800"/>
                    <a:gd name="T12" fmla="*/ 498 w 1650"/>
                    <a:gd name="T13" fmla="*/ 134 h 800"/>
                    <a:gd name="T14" fmla="*/ 806 w 1650"/>
                    <a:gd name="T15" fmla="*/ 275 h 800"/>
                    <a:gd name="T16" fmla="*/ 1056 w 1650"/>
                    <a:gd name="T17" fmla="*/ 219 h 800"/>
                    <a:gd name="T18" fmla="*/ 794 w 1650"/>
                    <a:gd name="T19" fmla="*/ 330 h 800"/>
                    <a:gd name="T20" fmla="*/ 401 w 1650"/>
                    <a:gd name="T21" fmla="*/ 179 h 800"/>
                    <a:gd name="T22" fmla="*/ 42 w 1650"/>
                    <a:gd name="T23" fmla="*/ 342 h 800"/>
                    <a:gd name="T24" fmla="*/ 189 w 1650"/>
                    <a:gd name="T25" fmla="*/ 775 h 800"/>
                    <a:gd name="T26" fmla="*/ 329 w 1650"/>
                    <a:gd name="T27" fmla="*/ 553 h 800"/>
                    <a:gd name="T28" fmla="*/ 271 w 1650"/>
                    <a:gd name="T29" fmla="*/ 781 h 800"/>
                    <a:gd name="T30" fmla="*/ 826 w 1650"/>
                    <a:gd name="T31" fmla="*/ 799 h 800"/>
                    <a:gd name="T32" fmla="*/ 1463 w 1650"/>
                    <a:gd name="T33" fmla="*/ 775 h 800"/>
                    <a:gd name="T34" fmla="*/ 1464 w 1650"/>
                    <a:gd name="T35" fmla="*/ 774 h 800"/>
                    <a:gd name="T36" fmla="*/ 1406 w 1650"/>
                    <a:gd name="T37" fmla="*/ 553 h 800"/>
                    <a:gd name="T38" fmla="*/ 1522 w 1650"/>
                    <a:gd name="T39" fmla="*/ 69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0" h="800">
                      <a:moveTo>
                        <a:pt x="1522" y="697"/>
                      </a:moveTo>
                      <a:cubicBezTo>
                        <a:pt x="1635" y="516"/>
                        <a:pt x="1650" y="408"/>
                        <a:pt x="1611" y="342"/>
                      </a:cubicBezTo>
                      <a:cubicBezTo>
                        <a:pt x="1571" y="277"/>
                        <a:pt x="1294" y="184"/>
                        <a:pt x="1196" y="161"/>
                      </a:cubicBezTo>
                      <a:cubicBezTo>
                        <a:pt x="1155" y="151"/>
                        <a:pt x="1119" y="12"/>
                        <a:pt x="1100" y="7"/>
                      </a:cubicBezTo>
                      <a:cubicBezTo>
                        <a:pt x="1082" y="1"/>
                        <a:pt x="998" y="123"/>
                        <a:pt x="815" y="130"/>
                      </a:cubicBezTo>
                      <a:cubicBezTo>
                        <a:pt x="747" y="132"/>
                        <a:pt x="587" y="0"/>
                        <a:pt x="568" y="4"/>
                      </a:cubicBezTo>
                      <a:cubicBezTo>
                        <a:pt x="548" y="7"/>
                        <a:pt x="495" y="110"/>
                        <a:pt x="498" y="134"/>
                      </a:cubicBezTo>
                      <a:cubicBezTo>
                        <a:pt x="501" y="157"/>
                        <a:pt x="657" y="273"/>
                        <a:pt x="806" y="275"/>
                      </a:cubicBezTo>
                      <a:cubicBezTo>
                        <a:pt x="1017" y="279"/>
                        <a:pt x="1056" y="219"/>
                        <a:pt x="1056" y="219"/>
                      </a:cubicBezTo>
                      <a:cubicBezTo>
                        <a:pt x="1056" y="219"/>
                        <a:pt x="1010" y="327"/>
                        <a:pt x="794" y="330"/>
                      </a:cubicBezTo>
                      <a:cubicBezTo>
                        <a:pt x="573" y="333"/>
                        <a:pt x="425" y="183"/>
                        <a:pt x="401" y="179"/>
                      </a:cubicBezTo>
                      <a:cubicBezTo>
                        <a:pt x="377" y="174"/>
                        <a:pt x="83" y="279"/>
                        <a:pt x="42" y="342"/>
                      </a:cubicBezTo>
                      <a:cubicBezTo>
                        <a:pt x="0" y="406"/>
                        <a:pt x="9" y="570"/>
                        <a:pt x="189" y="775"/>
                      </a:cubicBezTo>
                      <a:cubicBezTo>
                        <a:pt x="208" y="657"/>
                        <a:pt x="306" y="566"/>
                        <a:pt x="329" y="553"/>
                      </a:cubicBezTo>
                      <a:cubicBezTo>
                        <a:pt x="299" y="610"/>
                        <a:pt x="272" y="716"/>
                        <a:pt x="271" y="781"/>
                      </a:cubicBezTo>
                      <a:cubicBezTo>
                        <a:pt x="523" y="799"/>
                        <a:pt x="740" y="800"/>
                        <a:pt x="826" y="799"/>
                      </a:cubicBezTo>
                      <a:cubicBezTo>
                        <a:pt x="922" y="800"/>
                        <a:pt x="1176" y="799"/>
                        <a:pt x="1463" y="775"/>
                      </a:cubicBezTo>
                      <a:cubicBezTo>
                        <a:pt x="1463" y="775"/>
                        <a:pt x="1463" y="774"/>
                        <a:pt x="1464" y="774"/>
                      </a:cubicBezTo>
                      <a:cubicBezTo>
                        <a:pt x="1454" y="709"/>
                        <a:pt x="1436" y="608"/>
                        <a:pt x="1406" y="553"/>
                      </a:cubicBezTo>
                      <a:cubicBezTo>
                        <a:pt x="1424" y="563"/>
                        <a:pt x="1485" y="619"/>
                        <a:pt x="1522" y="697"/>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sp>
              <p:nvSpPr>
                <p:cNvPr id="183" name="Man's Face"/>
                <p:cNvSpPr>
                  <a:spLocks/>
                </p:cNvSpPr>
                <p:nvPr/>
              </p:nvSpPr>
              <p:spPr bwMode="auto">
                <a:xfrm>
                  <a:off x="1776413" y="-127000"/>
                  <a:ext cx="3460750" cy="4286250"/>
                </a:xfrm>
                <a:custGeom>
                  <a:avLst/>
                  <a:gdLst>
                    <a:gd name="T0" fmla="*/ 114 w 957"/>
                    <a:gd name="T1" fmla="*/ 612 h 1185"/>
                    <a:gd name="T2" fmla="*/ 82 w 957"/>
                    <a:gd name="T3" fmla="*/ 660 h 1185"/>
                    <a:gd name="T4" fmla="*/ 164 w 957"/>
                    <a:gd name="T5" fmla="*/ 831 h 1185"/>
                    <a:gd name="T6" fmla="*/ 266 w 957"/>
                    <a:gd name="T7" fmla="*/ 1049 h 1185"/>
                    <a:gd name="T8" fmla="*/ 499 w 957"/>
                    <a:gd name="T9" fmla="*/ 1185 h 1185"/>
                    <a:gd name="T10" fmla="*/ 716 w 957"/>
                    <a:gd name="T11" fmla="*/ 1076 h 1185"/>
                    <a:gd name="T12" fmla="*/ 834 w 957"/>
                    <a:gd name="T13" fmla="*/ 841 h 1185"/>
                    <a:gd name="T14" fmla="*/ 862 w 957"/>
                    <a:gd name="T15" fmla="*/ 824 h 1185"/>
                    <a:gd name="T16" fmla="*/ 911 w 957"/>
                    <a:gd name="T17" fmla="*/ 629 h 1185"/>
                    <a:gd name="T18" fmla="*/ 865 w 957"/>
                    <a:gd name="T19" fmla="*/ 596 h 1185"/>
                    <a:gd name="T20" fmla="*/ 865 w 957"/>
                    <a:gd name="T21" fmla="*/ 507 h 1185"/>
                    <a:gd name="T22" fmla="*/ 499 w 957"/>
                    <a:gd name="T23" fmla="*/ 306 h 1185"/>
                    <a:gd name="T24" fmla="*/ 854 w 957"/>
                    <a:gd name="T25" fmla="*/ 407 h 1185"/>
                    <a:gd name="T26" fmla="*/ 897 w 957"/>
                    <a:gd name="T27" fmla="*/ 446 h 1185"/>
                    <a:gd name="T28" fmla="*/ 954 w 957"/>
                    <a:gd name="T29" fmla="*/ 391 h 1185"/>
                    <a:gd name="T30" fmla="*/ 775 w 957"/>
                    <a:gd name="T31" fmla="*/ 169 h 1185"/>
                    <a:gd name="T32" fmla="*/ 318 w 957"/>
                    <a:gd name="T33" fmla="*/ 76 h 1185"/>
                    <a:gd name="T34" fmla="*/ 46 w 957"/>
                    <a:gd name="T35" fmla="*/ 437 h 1185"/>
                    <a:gd name="T36" fmla="*/ 114 w 957"/>
                    <a:gd name="T37" fmla="*/ 612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7" h="1185">
                      <a:moveTo>
                        <a:pt x="114" y="612"/>
                      </a:moveTo>
                      <a:cubicBezTo>
                        <a:pt x="114" y="612"/>
                        <a:pt x="69" y="611"/>
                        <a:pt x="82" y="660"/>
                      </a:cubicBezTo>
                      <a:cubicBezTo>
                        <a:pt x="98" y="718"/>
                        <a:pt x="122" y="828"/>
                        <a:pt x="164" y="831"/>
                      </a:cubicBezTo>
                      <a:cubicBezTo>
                        <a:pt x="167" y="940"/>
                        <a:pt x="253" y="1029"/>
                        <a:pt x="266" y="1049"/>
                      </a:cubicBezTo>
                      <a:cubicBezTo>
                        <a:pt x="278" y="1069"/>
                        <a:pt x="435" y="1185"/>
                        <a:pt x="499" y="1185"/>
                      </a:cubicBezTo>
                      <a:cubicBezTo>
                        <a:pt x="563" y="1185"/>
                        <a:pt x="670" y="1112"/>
                        <a:pt x="716" y="1076"/>
                      </a:cubicBezTo>
                      <a:cubicBezTo>
                        <a:pt x="763" y="1039"/>
                        <a:pt x="818" y="963"/>
                        <a:pt x="834" y="841"/>
                      </a:cubicBezTo>
                      <a:cubicBezTo>
                        <a:pt x="849" y="844"/>
                        <a:pt x="862" y="824"/>
                        <a:pt x="862" y="824"/>
                      </a:cubicBezTo>
                      <a:cubicBezTo>
                        <a:pt x="862" y="824"/>
                        <a:pt x="911" y="659"/>
                        <a:pt x="911" y="629"/>
                      </a:cubicBezTo>
                      <a:cubicBezTo>
                        <a:pt x="911" y="599"/>
                        <a:pt x="865" y="596"/>
                        <a:pt x="865" y="596"/>
                      </a:cubicBezTo>
                      <a:cubicBezTo>
                        <a:pt x="865" y="596"/>
                        <a:pt x="876" y="531"/>
                        <a:pt x="865" y="507"/>
                      </a:cubicBezTo>
                      <a:cubicBezTo>
                        <a:pt x="854" y="482"/>
                        <a:pt x="713" y="324"/>
                        <a:pt x="499" y="306"/>
                      </a:cubicBezTo>
                      <a:cubicBezTo>
                        <a:pt x="554" y="289"/>
                        <a:pt x="688" y="267"/>
                        <a:pt x="854" y="407"/>
                      </a:cubicBezTo>
                      <a:cubicBezTo>
                        <a:pt x="868" y="419"/>
                        <a:pt x="871" y="441"/>
                        <a:pt x="897" y="446"/>
                      </a:cubicBezTo>
                      <a:cubicBezTo>
                        <a:pt x="922" y="451"/>
                        <a:pt x="951" y="416"/>
                        <a:pt x="954" y="391"/>
                      </a:cubicBezTo>
                      <a:cubicBezTo>
                        <a:pt x="957" y="365"/>
                        <a:pt x="917" y="298"/>
                        <a:pt x="775" y="169"/>
                      </a:cubicBezTo>
                      <a:cubicBezTo>
                        <a:pt x="633" y="40"/>
                        <a:pt x="442" y="0"/>
                        <a:pt x="318" y="76"/>
                      </a:cubicBezTo>
                      <a:cubicBezTo>
                        <a:pt x="0" y="63"/>
                        <a:pt x="42" y="417"/>
                        <a:pt x="46" y="437"/>
                      </a:cubicBezTo>
                      <a:cubicBezTo>
                        <a:pt x="51" y="458"/>
                        <a:pt x="114" y="612"/>
                        <a:pt x="114" y="612"/>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chemeClr val="tx1">
                        <a:lumMod val="60000"/>
                        <a:lumOff val="40000"/>
                      </a:schemeClr>
                    </a:solidFill>
                    <a:effectLst>
                      <a:outerShdw blurRad="38100" dist="38100" dir="2700000" algn="tl">
                        <a:srgbClr val="000000">
                          <a:alpha val="43137"/>
                        </a:srgbClr>
                      </a:outerShdw>
                    </a:effectLst>
                  </a:endParaRPr>
                </a:p>
              </p:txBody>
            </p:sp>
          </p:grpSp>
          <p:grpSp>
            <p:nvGrpSpPr>
              <p:cNvPr id="179" name="Opaque Icon"/>
              <p:cNvGrpSpPr/>
              <p:nvPr/>
            </p:nvGrpSpPr>
            <p:grpSpPr>
              <a:xfrm>
                <a:off x="6708090" y="2727235"/>
                <a:ext cx="1705661" cy="2728775"/>
                <a:chOff x="4659313" y="-107950"/>
                <a:chExt cx="3832225" cy="6130925"/>
              </a:xfrm>
            </p:grpSpPr>
            <p:sp>
              <p:nvSpPr>
                <p:cNvPr id="180" name="Woman's Body"/>
                <p:cNvSpPr>
                  <a:spLocks/>
                </p:cNvSpPr>
                <p:nvPr/>
              </p:nvSpPr>
              <p:spPr bwMode="auto">
                <a:xfrm>
                  <a:off x="4659313" y="-107950"/>
                  <a:ext cx="3832225" cy="6130925"/>
                </a:xfrm>
                <a:custGeom>
                  <a:avLst/>
                  <a:gdLst>
                    <a:gd name="T0" fmla="*/ 34 w 1060"/>
                    <a:gd name="T1" fmla="*/ 1066 h 1695"/>
                    <a:gd name="T2" fmla="*/ 93 w 1060"/>
                    <a:gd name="T3" fmla="*/ 896 h 1695"/>
                    <a:gd name="T4" fmla="*/ 96 w 1060"/>
                    <a:gd name="T5" fmla="*/ 886 h 1695"/>
                    <a:gd name="T6" fmla="*/ 120 w 1060"/>
                    <a:gd name="T7" fmla="*/ 859 h 1695"/>
                    <a:gd name="T8" fmla="*/ 125 w 1060"/>
                    <a:gd name="T9" fmla="*/ 850 h 1695"/>
                    <a:gd name="T10" fmla="*/ 128 w 1060"/>
                    <a:gd name="T11" fmla="*/ 840 h 1695"/>
                    <a:gd name="T12" fmla="*/ 180 w 1060"/>
                    <a:gd name="T13" fmla="*/ 623 h 1695"/>
                    <a:gd name="T14" fmla="*/ 115 w 1060"/>
                    <a:gd name="T15" fmla="*/ 518 h 1695"/>
                    <a:gd name="T16" fmla="*/ 228 w 1060"/>
                    <a:gd name="T17" fmla="*/ 408 h 1695"/>
                    <a:gd name="T18" fmla="*/ 3 w 1060"/>
                    <a:gd name="T19" fmla="*/ 110 h 1695"/>
                    <a:gd name="T20" fmla="*/ 183 w 1060"/>
                    <a:gd name="T21" fmla="*/ 67 h 1695"/>
                    <a:gd name="T22" fmla="*/ 583 w 1060"/>
                    <a:gd name="T23" fmla="*/ 148 h 1695"/>
                    <a:gd name="T24" fmla="*/ 740 w 1060"/>
                    <a:gd name="T25" fmla="*/ 342 h 1695"/>
                    <a:gd name="T26" fmla="*/ 689 w 1060"/>
                    <a:gd name="T27" fmla="*/ 390 h 1695"/>
                    <a:gd name="T28" fmla="*/ 648 w 1060"/>
                    <a:gd name="T29" fmla="*/ 353 h 1695"/>
                    <a:gd name="T30" fmla="*/ 341 w 1060"/>
                    <a:gd name="T31" fmla="*/ 268 h 1695"/>
                    <a:gd name="T32" fmla="*/ 661 w 1060"/>
                    <a:gd name="T33" fmla="*/ 443 h 1695"/>
                    <a:gd name="T34" fmla="*/ 661 w 1060"/>
                    <a:gd name="T35" fmla="*/ 522 h 1695"/>
                    <a:gd name="T36" fmla="*/ 702 w 1060"/>
                    <a:gd name="T37" fmla="*/ 551 h 1695"/>
                    <a:gd name="T38" fmla="*/ 659 w 1060"/>
                    <a:gd name="T39" fmla="*/ 722 h 1695"/>
                    <a:gd name="T40" fmla="*/ 634 w 1060"/>
                    <a:gd name="T41" fmla="*/ 736 h 1695"/>
                    <a:gd name="T42" fmla="*/ 531 w 1060"/>
                    <a:gd name="T43" fmla="*/ 942 h 1695"/>
                    <a:gd name="T44" fmla="*/ 523 w 1060"/>
                    <a:gd name="T45" fmla="*/ 948 h 1695"/>
                    <a:gd name="T46" fmla="*/ 589 w 1060"/>
                    <a:gd name="T47" fmla="*/ 1022 h 1695"/>
                    <a:gd name="T48" fmla="*/ 675 w 1060"/>
                    <a:gd name="T49" fmla="*/ 1130 h 1695"/>
                    <a:gd name="T50" fmla="*/ 1038 w 1060"/>
                    <a:gd name="T51" fmla="*/ 1289 h 1695"/>
                    <a:gd name="T52" fmla="*/ 960 w 1060"/>
                    <a:gd name="T53" fmla="*/ 1599 h 1695"/>
                    <a:gd name="T54" fmla="*/ 909 w 1060"/>
                    <a:gd name="T55" fmla="*/ 1667 h 1695"/>
                    <a:gd name="T56" fmla="*/ 909 w 1060"/>
                    <a:gd name="T57" fmla="*/ 1668 h 1695"/>
                    <a:gd name="T58" fmla="*/ 541 w 1060"/>
                    <a:gd name="T59" fmla="*/ 1695 h 1695"/>
                    <a:gd name="T60" fmla="*/ 561 w 1060"/>
                    <a:gd name="T61" fmla="*/ 1427 h 1695"/>
                    <a:gd name="T62" fmla="*/ 514 w 1060"/>
                    <a:gd name="T63" fmla="*/ 1398 h 1695"/>
                    <a:gd name="T64" fmla="*/ 123 w 1060"/>
                    <a:gd name="T65" fmla="*/ 1213 h 1695"/>
                    <a:gd name="T66" fmla="*/ 73 w 1060"/>
                    <a:gd name="T67" fmla="*/ 1133 h 1695"/>
                    <a:gd name="T68" fmla="*/ 34 w 1060"/>
                    <a:gd name="T69" fmla="*/ 1066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0" h="1695">
                      <a:moveTo>
                        <a:pt x="34" y="1066"/>
                      </a:moveTo>
                      <a:cubicBezTo>
                        <a:pt x="35" y="1039"/>
                        <a:pt x="115" y="935"/>
                        <a:pt x="93" y="896"/>
                      </a:cubicBezTo>
                      <a:cubicBezTo>
                        <a:pt x="94" y="893"/>
                        <a:pt x="95" y="890"/>
                        <a:pt x="96" y="886"/>
                      </a:cubicBezTo>
                      <a:cubicBezTo>
                        <a:pt x="106" y="878"/>
                        <a:pt x="114" y="868"/>
                        <a:pt x="120" y="859"/>
                      </a:cubicBezTo>
                      <a:cubicBezTo>
                        <a:pt x="125" y="850"/>
                        <a:pt x="125" y="850"/>
                        <a:pt x="125" y="850"/>
                      </a:cubicBezTo>
                      <a:cubicBezTo>
                        <a:pt x="128" y="840"/>
                        <a:pt x="128" y="840"/>
                        <a:pt x="128" y="840"/>
                      </a:cubicBezTo>
                      <a:cubicBezTo>
                        <a:pt x="163" y="723"/>
                        <a:pt x="180" y="650"/>
                        <a:pt x="180" y="623"/>
                      </a:cubicBezTo>
                      <a:cubicBezTo>
                        <a:pt x="185" y="570"/>
                        <a:pt x="115" y="543"/>
                        <a:pt x="115" y="518"/>
                      </a:cubicBezTo>
                      <a:cubicBezTo>
                        <a:pt x="115" y="493"/>
                        <a:pt x="226" y="421"/>
                        <a:pt x="228" y="408"/>
                      </a:cubicBezTo>
                      <a:cubicBezTo>
                        <a:pt x="244" y="348"/>
                        <a:pt x="7" y="138"/>
                        <a:pt x="3" y="110"/>
                      </a:cubicBezTo>
                      <a:cubicBezTo>
                        <a:pt x="0" y="82"/>
                        <a:pt x="160" y="40"/>
                        <a:pt x="183" y="67"/>
                      </a:cubicBezTo>
                      <a:cubicBezTo>
                        <a:pt x="291" y="0"/>
                        <a:pt x="458" y="35"/>
                        <a:pt x="583" y="148"/>
                      </a:cubicBezTo>
                      <a:cubicBezTo>
                        <a:pt x="707" y="261"/>
                        <a:pt x="743" y="325"/>
                        <a:pt x="740" y="342"/>
                      </a:cubicBezTo>
                      <a:cubicBezTo>
                        <a:pt x="737" y="359"/>
                        <a:pt x="707" y="390"/>
                        <a:pt x="689" y="390"/>
                      </a:cubicBezTo>
                      <a:cubicBezTo>
                        <a:pt x="672" y="390"/>
                        <a:pt x="661" y="364"/>
                        <a:pt x="648" y="353"/>
                      </a:cubicBezTo>
                      <a:cubicBezTo>
                        <a:pt x="504" y="234"/>
                        <a:pt x="388" y="253"/>
                        <a:pt x="341" y="268"/>
                      </a:cubicBezTo>
                      <a:cubicBezTo>
                        <a:pt x="528" y="284"/>
                        <a:pt x="653" y="421"/>
                        <a:pt x="661" y="443"/>
                      </a:cubicBezTo>
                      <a:cubicBezTo>
                        <a:pt x="670" y="466"/>
                        <a:pt x="661" y="522"/>
                        <a:pt x="661" y="522"/>
                      </a:cubicBezTo>
                      <a:cubicBezTo>
                        <a:pt x="661" y="522"/>
                        <a:pt x="702" y="525"/>
                        <a:pt x="702" y="551"/>
                      </a:cubicBezTo>
                      <a:cubicBezTo>
                        <a:pt x="702" y="577"/>
                        <a:pt x="659" y="722"/>
                        <a:pt x="659" y="722"/>
                      </a:cubicBezTo>
                      <a:cubicBezTo>
                        <a:pt x="659" y="722"/>
                        <a:pt x="648" y="739"/>
                        <a:pt x="634" y="736"/>
                      </a:cubicBezTo>
                      <a:cubicBezTo>
                        <a:pt x="621" y="843"/>
                        <a:pt x="572" y="910"/>
                        <a:pt x="531" y="942"/>
                      </a:cubicBezTo>
                      <a:cubicBezTo>
                        <a:pt x="529" y="944"/>
                        <a:pt x="526" y="946"/>
                        <a:pt x="523" y="948"/>
                      </a:cubicBezTo>
                      <a:cubicBezTo>
                        <a:pt x="538" y="1019"/>
                        <a:pt x="589" y="1022"/>
                        <a:pt x="589" y="1022"/>
                      </a:cubicBezTo>
                      <a:cubicBezTo>
                        <a:pt x="610" y="1074"/>
                        <a:pt x="639" y="1121"/>
                        <a:pt x="675" y="1130"/>
                      </a:cubicBezTo>
                      <a:cubicBezTo>
                        <a:pt x="760" y="1150"/>
                        <a:pt x="1024" y="1252"/>
                        <a:pt x="1038" y="1289"/>
                      </a:cubicBezTo>
                      <a:cubicBezTo>
                        <a:pt x="1052" y="1326"/>
                        <a:pt x="1060" y="1441"/>
                        <a:pt x="960" y="1599"/>
                      </a:cubicBezTo>
                      <a:cubicBezTo>
                        <a:pt x="934" y="1645"/>
                        <a:pt x="909" y="1667"/>
                        <a:pt x="909" y="1667"/>
                      </a:cubicBezTo>
                      <a:cubicBezTo>
                        <a:pt x="909" y="1667"/>
                        <a:pt x="909" y="1667"/>
                        <a:pt x="909" y="1668"/>
                      </a:cubicBezTo>
                      <a:cubicBezTo>
                        <a:pt x="817" y="1675"/>
                        <a:pt x="620" y="1691"/>
                        <a:pt x="541" y="1695"/>
                      </a:cubicBezTo>
                      <a:cubicBezTo>
                        <a:pt x="541" y="1695"/>
                        <a:pt x="630" y="1516"/>
                        <a:pt x="561" y="1427"/>
                      </a:cubicBezTo>
                      <a:cubicBezTo>
                        <a:pt x="553" y="1417"/>
                        <a:pt x="514" y="1398"/>
                        <a:pt x="514" y="1398"/>
                      </a:cubicBezTo>
                      <a:cubicBezTo>
                        <a:pt x="481" y="1381"/>
                        <a:pt x="225" y="1237"/>
                        <a:pt x="123" y="1213"/>
                      </a:cubicBezTo>
                      <a:cubicBezTo>
                        <a:pt x="123" y="1213"/>
                        <a:pt x="102" y="1203"/>
                        <a:pt x="73" y="1133"/>
                      </a:cubicBezTo>
                      <a:cubicBezTo>
                        <a:pt x="73" y="1133"/>
                        <a:pt x="33" y="1093"/>
                        <a:pt x="34" y="1066"/>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a:ex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sp>
              <p:nvSpPr>
                <p:cNvPr id="181" name="Woman's Hair"/>
                <p:cNvSpPr>
                  <a:spLocks/>
                </p:cNvSpPr>
                <p:nvPr/>
              </p:nvSpPr>
              <p:spPr bwMode="auto">
                <a:xfrm>
                  <a:off x="6796088" y="1262063"/>
                  <a:ext cx="1095375" cy="2192338"/>
                </a:xfrm>
                <a:custGeom>
                  <a:avLst/>
                  <a:gdLst>
                    <a:gd name="T0" fmla="*/ 3 w 303"/>
                    <a:gd name="T1" fmla="*/ 572 h 606"/>
                    <a:gd name="T2" fmla="*/ 84 w 303"/>
                    <a:gd name="T3" fmla="*/ 400 h 606"/>
                    <a:gd name="T4" fmla="*/ 105 w 303"/>
                    <a:gd name="T5" fmla="*/ 376 h 606"/>
                    <a:gd name="T6" fmla="*/ 109 w 303"/>
                    <a:gd name="T7" fmla="*/ 369 h 606"/>
                    <a:gd name="T8" fmla="*/ 112 w 303"/>
                    <a:gd name="T9" fmla="*/ 360 h 606"/>
                    <a:gd name="T10" fmla="*/ 157 w 303"/>
                    <a:gd name="T11" fmla="*/ 172 h 606"/>
                    <a:gd name="T12" fmla="*/ 120 w 303"/>
                    <a:gd name="T13" fmla="*/ 99 h 606"/>
                    <a:gd name="T14" fmla="*/ 122 w 303"/>
                    <a:gd name="T15" fmla="*/ 41 h 606"/>
                    <a:gd name="T16" fmla="*/ 160 w 303"/>
                    <a:gd name="T17" fmla="*/ 4 h 606"/>
                    <a:gd name="T18" fmla="*/ 189 w 303"/>
                    <a:gd name="T19" fmla="*/ 588 h 606"/>
                    <a:gd name="T20" fmla="*/ 3 w 303"/>
                    <a:gd name="T21" fmla="*/ 57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606">
                      <a:moveTo>
                        <a:pt x="3" y="572"/>
                      </a:moveTo>
                      <a:cubicBezTo>
                        <a:pt x="0" y="554"/>
                        <a:pt x="67" y="482"/>
                        <a:pt x="84" y="400"/>
                      </a:cubicBezTo>
                      <a:cubicBezTo>
                        <a:pt x="93" y="393"/>
                        <a:pt x="99" y="384"/>
                        <a:pt x="105" y="376"/>
                      </a:cubicBezTo>
                      <a:cubicBezTo>
                        <a:pt x="109" y="369"/>
                        <a:pt x="109" y="369"/>
                        <a:pt x="109" y="369"/>
                      </a:cubicBezTo>
                      <a:cubicBezTo>
                        <a:pt x="112" y="360"/>
                        <a:pt x="112" y="360"/>
                        <a:pt x="112" y="360"/>
                      </a:cubicBezTo>
                      <a:cubicBezTo>
                        <a:pt x="142" y="259"/>
                        <a:pt x="157" y="195"/>
                        <a:pt x="157" y="172"/>
                      </a:cubicBezTo>
                      <a:cubicBezTo>
                        <a:pt x="159" y="127"/>
                        <a:pt x="125" y="120"/>
                        <a:pt x="120" y="99"/>
                      </a:cubicBezTo>
                      <a:cubicBezTo>
                        <a:pt x="114" y="79"/>
                        <a:pt x="118" y="62"/>
                        <a:pt x="122" y="41"/>
                      </a:cubicBezTo>
                      <a:cubicBezTo>
                        <a:pt x="127" y="20"/>
                        <a:pt x="150" y="0"/>
                        <a:pt x="160" y="4"/>
                      </a:cubicBezTo>
                      <a:cubicBezTo>
                        <a:pt x="170" y="7"/>
                        <a:pt x="303" y="534"/>
                        <a:pt x="189" y="588"/>
                      </a:cubicBezTo>
                      <a:cubicBezTo>
                        <a:pt x="150" y="606"/>
                        <a:pt x="6" y="591"/>
                        <a:pt x="3" y="572"/>
                      </a:cubicBezTo>
                      <a:close/>
                    </a:path>
                  </a:pathLst>
                </a:custGeom>
                <a:solidFill>
                  <a:schemeClr val="bg2">
                    <a:lumMod val="9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822832" fontAlgn="base">
                    <a:lnSpc>
                      <a:spcPct val="70000"/>
                    </a:lnSpc>
                    <a:spcBef>
                      <a:spcPct val="0"/>
                    </a:spcBef>
                    <a:spcAft>
                      <a:spcPct val="0"/>
                    </a:spcAft>
                  </a:pPr>
                  <a:endParaRPr lang="en-US" sz="2100">
                    <a:solidFill>
                      <a:srgbClr val="FFFFFF"/>
                    </a:solidFill>
                    <a:effectLst>
                      <a:outerShdw blurRad="38100" dist="38100" dir="2700000" algn="tl">
                        <a:srgbClr val="000000">
                          <a:alpha val="43137"/>
                        </a:srgbClr>
                      </a:outerShdw>
                    </a:effectLst>
                  </a:endParaRPr>
                </a:p>
              </p:txBody>
            </p:sp>
          </p:grpSp>
        </p:grpSp>
      </p:grpSp>
      <p:sp>
        <p:nvSpPr>
          <p:cNvPr id="184" name="Up Arrow 183"/>
          <p:cNvSpPr/>
          <p:nvPr/>
        </p:nvSpPr>
        <p:spPr bwMode="auto">
          <a:xfrm rot="5400000">
            <a:off x="4952003" y="2335706"/>
            <a:ext cx="412658" cy="2484948"/>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185" name="Up Arrow 184"/>
          <p:cNvSpPr/>
          <p:nvPr/>
        </p:nvSpPr>
        <p:spPr bwMode="auto">
          <a:xfrm rot="5400000">
            <a:off x="4847665" y="22259"/>
            <a:ext cx="412658" cy="2621929"/>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nvGrpSpPr>
          <p:cNvPr id="187" name="Group 186"/>
          <p:cNvGrpSpPr/>
          <p:nvPr/>
        </p:nvGrpSpPr>
        <p:grpSpPr>
          <a:xfrm>
            <a:off x="3585340" y="3302060"/>
            <a:ext cx="524544" cy="429323"/>
            <a:chOff x="8149871" y="5623749"/>
            <a:chExt cx="632595" cy="770175"/>
          </a:xfrm>
        </p:grpSpPr>
        <p:pic>
          <p:nvPicPr>
            <p:cNvPr id="207" name="Picture 4" descr="\\SFP\Work\White_Whale\3-22036_Kuleen_Bharadwaj\PPT\4_SQL Server Renewal\SFP_Art\Icons\Chris Icons\Folder.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314466" y="5623749"/>
              <a:ext cx="468000" cy="567037"/>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5" descr="\\SFP\Work\White_Whale\3-22036_Kuleen_Bharadwaj\PPT\4_SQL Server Renewal\SFP_Art\Icons\Chris Icons\folder forground.png"/>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232168" y="5726967"/>
              <a:ext cx="464641" cy="565386"/>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5" descr="\\SFP\Work\White_Whale\3-22036_Kuleen_Bharadwaj\PPT\4_SQL Server Renewal\SFP_Art\Icons\Chris Icons\folder forground.png"/>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149871" y="5828538"/>
              <a:ext cx="464641" cy="565386"/>
            </a:xfrm>
            <a:prstGeom prst="rect">
              <a:avLst/>
            </a:prstGeom>
            <a:noFill/>
            <a:extLst>
              <a:ext uri="{909E8E84-426E-40DD-AFC4-6F175D3DCCD1}">
                <a14:hiddenFill xmlns:a14="http://schemas.microsoft.com/office/drawing/2010/main">
                  <a:solidFill>
                    <a:srgbClr val="FFFFFF"/>
                  </a:solidFill>
                </a14:hiddenFill>
              </a:ext>
            </a:extLst>
          </p:spPr>
        </p:pic>
      </p:grpSp>
      <p:sp>
        <p:nvSpPr>
          <p:cNvPr id="188" name="TextBox 187"/>
          <p:cNvSpPr txBox="1"/>
          <p:nvPr/>
        </p:nvSpPr>
        <p:spPr>
          <a:xfrm>
            <a:off x="409180" y="3301485"/>
            <a:ext cx="1483720" cy="184666"/>
          </a:xfrm>
          <a:prstGeom prst="rect">
            <a:avLst/>
          </a:prstGeom>
          <a:noFill/>
        </p:spPr>
        <p:txBody>
          <a:bodyPr wrap="square" lIns="0" tIns="0" rIns="0" bIns="0" rtlCol="0">
            <a:spAutoFit/>
          </a:bodyPr>
          <a:lstStyle/>
          <a:p>
            <a:pPr defTabSz="685864"/>
            <a:r>
              <a:rPr lang="en-US" sz="1200" b="1" dirty="0">
                <a:solidFill>
                  <a:schemeClr val="accent5">
                    <a:lumMod val="60000"/>
                    <a:lumOff val="40000"/>
                  </a:schemeClr>
                </a:solidFill>
              </a:rPr>
              <a:t>Extract &amp; Load</a:t>
            </a:r>
          </a:p>
        </p:txBody>
      </p:sp>
      <p:grpSp>
        <p:nvGrpSpPr>
          <p:cNvPr id="189" name="Group 188"/>
          <p:cNvGrpSpPr/>
          <p:nvPr/>
        </p:nvGrpSpPr>
        <p:grpSpPr>
          <a:xfrm>
            <a:off x="2767875" y="3143250"/>
            <a:ext cx="594330" cy="602672"/>
            <a:chOff x="9046369" y="2765332"/>
            <a:chExt cx="444103" cy="812057"/>
          </a:xfrm>
        </p:grpSpPr>
        <p:pic>
          <p:nvPicPr>
            <p:cNvPr id="194" name="Picture 193"/>
            <p:cNvPicPr>
              <a:picLocks noChangeAspect="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046369" y="2765332"/>
              <a:ext cx="261938" cy="521545"/>
            </a:xfrm>
            <a:prstGeom prst="rect">
              <a:avLst/>
            </a:prstGeom>
          </p:spPr>
        </p:pic>
        <p:grpSp>
          <p:nvGrpSpPr>
            <p:cNvPr id="195" name="Group 194"/>
            <p:cNvGrpSpPr/>
            <p:nvPr/>
          </p:nvGrpSpPr>
          <p:grpSpPr>
            <a:xfrm>
              <a:off x="9226154" y="2871788"/>
              <a:ext cx="264318" cy="522244"/>
              <a:chOff x="9578579" y="3538538"/>
              <a:chExt cx="264318" cy="522244"/>
            </a:xfrm>
          </p:grpSpPr>
          <p:sp>
            <p:nvSpPr>
              <p:cNvPr id="202" name="Oval 201"/>
              <p:cNvSpPr/>
              <p:nvPr/>
            </p:nvSpPr>
            <p:spPr bwMode="auto">
              <a:xfrm>
                <a:off x="9578579" y="3538538"/>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3" name="Oval 202"/>
              <p:cNvSpPr/>
              <p:nvPr/>
            </p:nvSpPr>
            <p:spPr bwMode="auto">
              <a:xfrm>
                <a:off x="9578579" y="365998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4" name="Oval 203"/>
              <p:cNvSpPr/>
              <p:nvPr/>
            </p:nvSpPr>
            <p:spPr bwMode="auto">
              <a:xfrm>
                <a:off x="9578579" y="3783807"/>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5" name="Oval 204"/>
              <p:cNvSpPr/>
              <p:nvPr/>
            </p:nvSpPr>
            <p:spPr bwMode="auto">
              <a:xfrm>
                <a:off x="9578579" y="390763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06" name="Picture 205"/>
              <p:cNvPicPr>
                <a:picLocks noChangeAspect="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579769" y="3539237"/>
                <a:ext cx="261938" cy="521545"/>
              </a:xfrm>
              <a:prstGeom prst="rect">
                <a:avLst/>
              </a:prstGeom>
            </p:spPr>
          </p:pic>
        </p:grpSp>
        <p:grpSp>
          <p:nvGrpSpPr>
            <p:cNvPr id="196" name="Group 195"/>
            <p:cNvGrpSpPr/>
            <p:nvPr/>
          </p:nvGrpSpPr>
          <p:grpSpPr>
            <a:xfrm>
              <a:off x="9109473" y="3055145"/>
              <a:ext cx="264318" cy="522244"/>
              <a:chOff x="9578579" y="3538538"/>
              <a:chExt cx="264318" cy="522244"/>
            </a:xfrm>
          </p:grpSpPr>
          <p:sp>
            <p:nvSpPr>
              <p:cNvPr id="197" name="Oval 196"/>
              <p:cNvSpPr/>
              <p:nvPr/>
            </p:nvSpPr>
            <p:spPr bwMode="auto">
              <a:xfrm>
                <a:off x="9578579" y="3538538"/>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98" name="Oval 197"/>
              <p:cNvSpPr/>
              <p:nvPr/>
            </p:nvSpPr>
            <p:spPr bwMode="auto">
              <a:xfrm>
                <a:off x="9578579" y="365998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199" name="Oval 198"/>
              <p:cNvSpPr/>
              <p:nvPr/>
            </p:nvSpPr>
            <p:spPr bwMode="auto">
              <a:xfrm>
                <a:off x="9578579" y="3783807"/>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p:nvSpPr>
              <p:cNvPr id="200" name="Oval 199"/>
              <p:cNvSpPr/>
              <p:nvPr/>
            </p:nvSpPr>
            <p:spPr bwMode="auto">
              <a:xfrm>
                <a:off x="9578579" y="3907632"/>
                <a:ext cx="264318" cy="71438"/>
              </a:xfrm>
              <a:prstGeom prst="ellipse">
                <a:avLst/>
              </a:prstGeom>
              <a:gradFill>
                <a:gsLst>
                  <a:gs pos="0">
                    <a:srgbClr val="7192B0"/>
                  </a:gs>
                  <a:gs pos="80000">
                    <a:schemeClr val="accent2">
                      <a:shade val="93000"/>
                      <a:satMod val="130000"/>
                    </a:schemeClr>
                  </a:gs>
                  <a:gs pos="100000">
                    <a:schemeClr val="accent2">
                      <a:shade val="94000"/>
                      <a:satMod val="135000"/>
                    </a:schemeClr>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01" name="Picture 200"/>
              <p:cNvPicPr>
                <a:picLocks noChangeAspect="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579769" y="3539237"/>
                <a:ext cx="261938" cy="521545"/>
              </a:xfrm>
              <a:prstGeom prst="rect">
                <a:avLst/>
              </a:prstGeom>
            </p:spPr>
          </p:pic>
        </p:grpSp>
      </p:grpSp>
      <p:sp>
        <p:nvSpPr>
          <p:cNvPr id="190" name="TextBox 189"/>
          <p:cNvSpPr txBox="1"/>
          <p:nvPr/>
        </p:nvSpPr>
        <p:spPr>
          <a:xfrm>
            <a:off x="1738991" y="3683008"/>
            <a:ext cx="966506" cy="138499"/>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LOB Applications</a:t>
            </a:r>
            <a:endParaRPr lang="en-US" sz="1500" dirty="0">
              <a:solidFill>
                <a:schemeClr val="bg2">
                  <a:lumMod val="50000"/>
                </a:schemeClr>
              </a:solidFill>
            </a:endParaRPr>
          </a:p>
        </p:txBody>
      </p:sp>
      <p:pic>
        <p:nvPicPr>
          <p:cNvPr id="191" name="Picture 190"/>
          <p:cNvPicPr>
            <a:picLocks noChangeAspect="1"/>
          </p:cNvPicPr>
          <p:nvPr/>
        </p:nvPicPr>
        <p:blipFill rotWithShape="1">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l="4474" t="32083" r="4332" b="1357"/>
          <a:stretch/>
        </p:blipFill>
        <p:spPr>
          <a:xfrm rot="16200000" flipH="1">
            <a:off x="2061609" y="3158771"/>
            <a:ext cx="339544" cy="639912"/>
          </a:xfrm>
          <a:prstGeom prst="rect">
            <a:avLst/>
          </a:prstGeom>
        </p:spPr>
      </p:pic>
      <p:sp>
        <p:nvSpPr>
          <p:cNvPr id="192" name="TextBox 191"/>
          <p:cNvSpPr txBox="1"/>
          <p:nvPr/>
        </p:nvSpPr>
        <p:spPr>
          <a:xfrm>
            <a:off x="3453000" y="3837016"/>
            <a:ext cx="726774" cy="138499"/>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Files</a:t>
            </a:r>
            <a:endParaRPr lang="en-US" sz="1500" dirty="0">
              <a:solidFill>
                <a:schemeClr val="bg2">
                  <a:lumMod val="50000"/>
                </a:schemeClr>
              </a:solidFill>
            </a:endParaRPr>
          </a:p>
        </p:txBody>
      </p:sp>
      <p:sp>
        <p:nvSpPr>
          <p:cNvPr id="193" name="TextBox 192"/>
          <p:cNvSpPr txBox="1"/>
          <p:nvPr/>
        </p:nvSpPr>
        <p:spPr>
          <a:xfrm>
            <a:off x="2607300" y="3826276"/>
            <a:ext cx="923166" cy="138499"/>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Data Marts</a:t>
            </a:r>
            <a:endParaRPr lang="en-US" sz="1500" dirty="0">
              <a:solidFill>
                <a:schemeClr val="bg2">
                  <a:lumMod val="50000"/>
                </a:schemeClr>
              </a:solidFill>
            </a:endParaRPr>
          </a:p>
        </p:txBody>
      </p:sp>
      <p:grpSp>
        <p:nvGrpSpPr>
          <p:cNvPr id="42" name="Group 41"/>
          <p:cNvGrpSpPr/>
          <p:nvPr/>
        </p:nvGrpSpPr>
        <p:grpSpPr>
          <a:xfrm>
            <a:off x="409193" y="2279671"/>
            <a:ext cx="1973343" cy="863582"/>
            <a:chOff x="-332686" y="3039559"/>
            <a:chExt cx="1973343" cy="1151442"/>
          </a:xfrm>
        </p:grpSpPr>
        <p:sp>
          <p:nvSpPr>
            <p:cNvPr id="211" name="Up Arrow 210"/>
            <p:cNvSpPr/>
            <p:nvPr/>
          </p:nvSpPr>
          <p:spPr bwMode="auto">
            <a:xfrm>
              <a:off x="1151034" y="3842877"/>
              <a:ext cx="392021" cy="348124"/>
            </a:xfrm>
            <a:prstGeom prst="upArrow">
              <a:avLst>
                <a:gd name="adj1" fmla="val 50000"/>
                <a:gd name="adj2" fmla="val 59287"/>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pic>
          <p:nvPicPr>
            <p:cNvPr id="212" name="Picture 211"/>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l="28476" r="18564" b="17711"/>
            <a:stretch/>
          </p:blipFill>
          <p:spPr>
            <a:xfrm rot="2851868" flipH="1">
              <a:off x="855677" y="3255768"/>
              <a:ext cx="1001190" cy="568771"/>
            </a:xfrm>
            <a:prstGeom prst="rect">
              <a:avLst/>
            </a:prstGeom>
            <a:noFill/>
            <a:ln>
              <a:noFill/>
            </a:ln>
          </p:spPr>
        </p:pic>
        <p:sp>
          <p:nvSpPr>
            <p:cNvPr id="213" name="TextBox 212"/>
            <p:cNvSpPr txBox="1"/>
            <p:nvPr/>
          </p:nvSpPr>
          <p:spPr>
            <a:xfrm>
              <a:off x="-332686" y="3476652"/>
              <a:ext cx="1164440" cy="492442"/>
            </a:xfrm>
            <a:prstGeom prst="rect">
              <a:avLst/>
            </a:prstGeom>
            <a:noFill/>
          </p:spPr>
          <p:txBody>
            <a:bodyPr wrap="square" lIns="0" tIns="0" rIns="0" bIns="0" rtlCol="0">
              <a:spAutoFit/>
            </a:bodyPr>
            <a:lstStyle/>
            <a:p>
              <a:pPr defTabSz="685864"/>
              <a:r>
                <a:rPr lang="en-US" sz="1200" dirty="0">
                  <a:solidFill>
                    <a:schemeClr val="bg2">
                      <a:lumMod val="50000"/>
                    </a:schemeClr>
                  </a:solidFill>
                </a:rPr>
                <a:t>Data </a:t>
              </a:r>
              <a:br>
                <a:rPr lang="en-US" sz="1200" dirty="0">
                  <a:solidFill>
                    <a:schemeClr val="bg2">
                      <a:lumMod val="50000"/>
                    </a:schemeClr>
                  </a:solidFill>
                </a:rPr>
              </a:br>
              <a:r>
                <a:rPr lang="en-US" sz="1200" dirty="0">
                  <a:solidFill>
                    <a:schemeClr val="bg2">
                      <a:lumMod val="50000"/>
                    </a:schemeClr>
                  </a:solidFill>
                </a:rPr>
                <a:t>Quality</a:t>
              </a:r>
            </a:p>
          </p:txBody>
        </p:sp>
      </p:grpSp>
      <p:grpSp>
        <p:nvGrpSpPr>
          <p:cNvPr id="48" name="Group 47"/>
          <p:cNvGrpSpPr/>
          <p:nvPr/>
        </p:nvGrpSpPr>
        <p:grpSpPr>
          <a:xfrm>
            <a:off x="409194" y="1140719"/>
            <a:ext cx="4116437" cy="632266"/>
            <a:chOff x="-332686" y="1520951"/>
            <a:chExt cx="4116437" cy="843020"/>
          </a:xfrm>
        </p:grpSpPr>
        <p:pic>
          <p:nvPicPr>
            <p:cNvPr id="224" name="Picture 3" descr="\\SFP\Work\White_Whale\3-22036_Kuleen_Bharadwaj\PPT\4_SQL Server Renewal\SFP_Art\Icons\Chris Icons\report on browser.png"/>
            <p:cNvPicPr>
              <a:picLocks noChangeAspect="1" noChangeArrowheads="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07695" y="1536314"/>
              <a:ext cx="548783"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225" name="Group 224"/>
            <p:cNvGrpSpPr/>
            <p:nvPr/>
          </p:nvGrpSpPr>
          <p:grpSpPr>
            <a:xfrm>
              <a:off x="2781236" y="1520951"/>
              <a:ext cx="548640" cy="548640"/>
              <a:chOff x="515938" y="1857029"/>
              <a:chExt cx="3250302" cy="2185844"/>
            </a:xfrm>
          </p:grpSpPr>
          <p:sp>
            <p:nvSpPr>
              <p:cNvPr id="231" name="Rectangle 230"/>
              <p:cNvSpPr/>
              <p:nvPr/>
            </p:nvSpPr>
            <p:spPr bwMode="auto">
              <a:xfrm>
                <a:off x="543097" y="1929456"/>
                <a:ext cx="3223143" cy="297696"/>
              </a:xfrm>
              <a:prstGeom prst="rect">
                <a:avLst/>
              </a:prstGeom>
              <a:gradFill>
                <a:gsLst>
                  <a:gs pos="0">
                    <a:srgbClr val="7192B0"/>
                  </a:gs>
                  <a:gs pos="80000">
                    <a:srgbClr val="7192B0"/>
                  </a:gs>
                  <a:gs pos="100000">
                    <a:srgbClr val="7192B0"/>
                  </a:gs>
                </a:gsLs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32" name="Picture 2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5938" y="1857029"/>
                <a:ext cx="3250302" cy="2185844"/>
              </a:xfrm>
              <a:prstGeom prst="rect">
                <a:avLst/>
              </a:prstGeom>
            </p:spPr>
          </p:pic>
        </p:grpSp>
        <p:pic>
          <p:nvPicPr>
            <p:cNvPr id="226" name="Picture 3"/>
            <p:cNvPicPr>
              <a:picLocks noChangeAspect="1" noChangeArrowheads="1"/>
            </p:cNvPicPr>
            <p:nvPr/>
          </p:nvPicPr>
          <p:blipFill>
            <a:blip r:embed="rId1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1259458" y="1535454"/>
              <a:ext cx="548640" cy="550361"/>
            </a:xfrm>
            <a:prstGeom prst="rect">
              <a:avLst/>
            </a:prstGeom>
            <a:noFill/>
            <a:extLst>
              <a:ext uri="{909E8E84-426E-40DD-AFC4-6F175D3DCCD1}">
                <a14:hiddenFill xmlns:a14="http://schemas.microsoft.com/office/drawing/2010/main">
                  <a:solidFill>
                    <a:srgbClr val="FFFFFF"/>
                  </a:solidFill>
                </a14:hiddenFill>
              </a:ext>
            </a:extLst>
          </p:spPr>
        </p:pic>
        <p:sp>
          <p:nvSpPr>
            <p:cNvPr id="227" name="TextBox 226"/>
            <p:cNvSpPr txBox="1"/>
            <p:nvPr/>
          </p:nvSpPr>
          <p:spPr>
            <a:xfrm>
              <a:off x="1265915" y="2157002"/>
              <a:ext cx="731711" cy="184665"/>
            </a:xfrm>
            <a:prstGeom prst="rect">
              <a:avLst/>
            </a:prstGeom>
            <a:noFill/>
          </p:spPr>
          <p:txBody>
            <a:bodyPr wrap="square" lIns="0" tIns="0" rIns="0" bIns="0" rtlCol="0">
              <a:spAutoFit/>
            </a:bodyPr>
            <a:lstStyle/>
            <a:p>
              <a:pPr defTabSz="685864"/>
              <a:r>
                <a:rPr lang="en-US" sz="900" dirty="0">
                  <a:solidFill>
                    <a:schemeClr val="bg2">
                      <a:lumMod val="50000"/>
                    </a:schemeClr>
                  </a:solidFill>
                </a:rPr>
                <a:t>Analysis</a:t>
              </a:r>
            </a:p>
          </p:txBody>
        </p:sp>
        <p:sp>
          <p:nvSpPr>
            <p:cNvPr id="228" name="TextBox 227"/>
            <p:cNvSpPr txBox="1"/>
            <p:nvPr/>
          </p:nvSpPr>
          <p:spPr>
            <a:xfrm>
              <a:off x="2056889" y="2157003"/>
              <a:ext cx="731711" cy="184665"/>
            </a:xfrm>
            <a:prstGeom prst="rect">
              <a:avLst/>
            </a:prstGeom>
            <a:noFill/>
          </p:spPr>
          <p:txBody>
            <a:bodyPr wrap="square" lIns="0" tIns="0" rIns="0" bIns="0" rtlCol="0">
              <a:spAutoFit/>
            </a:bodyPr>
            <a:lstStyle/>
            <a:p>
              <a:pPr defTabSz="685864"/>
              <a:r>
                <a:rPr lang="en-US" sz="900" dirty="0">
                  <a:solidFill>
                    <a:schemeClr val="bg2">
                      <a:lumMod val="50000"/>
                    </a:schemeClr>
                  </a:solidFill>
                </a:rPr>
                <a:t>Reports</a:t>
              </a:r>
            </a:p>
          </p:txBody>
        </p:sp>
        <p:sp>
          <p:nvSpPr>
            <p:cNvPr id="229" name="TextBox 228"/>
            <p:cNvSpPr txBox="1"/>
            <p:nvPr/>
          </p:nvSpPr>
          <p:spPr>
            <a:xfrm>
              <a:off x="2455751" y="2179306"/>
              <a:ext cx="1328000"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Dashboards &amp; Scorecards</a:t>
              </a:r>
            </a:p>
          </p:txBody>
        </p:sp>
        <p:sp>
          <p:nvSpPr>
            <p:cNvPr id="230" name="TextBox 229"/>
            <p:cNvSpPr txBox="1"/>
            <p:nvPr/>
          </p:nvSpPr>
          <p:spPr>
            <a:xfrm>
              <a:off x="-332686" y="1757720"/>
              <a:ext cx="846739" cy="246221"/>
            </a:xfrm>
            <a:prstGeom prst="rect">
              <a:avLst/>
            </a:prstGeom>
            <a:noFill/>
          </p:spPr>
          <p:txBody>
            <a:bodyPr wrap="square" lIns="0" tIns="0" rIns="0" bIns="0" rtlCol="0">
              <a:spAutoFit/>
            </a:bodyPr>
            <a:lstStyle/>
            <a:p>
              <a:pPr defTabSz="685864"/>
              <a:r>
                <a:rPr lang="en-US" sz="1200" dirty="0">
                  <a:solidFill>
                    <a:schemeClr val="bg2">
                      <a:lumMod val="50000"/>
                    </a:schemeClr>
                  </a:solidFill>
                </a:rPr>
                <a:t>Provision</a:t>
              </a:r>
            </a:p>
          </p:txBody>
        </p:sp>
      </p:grpSp>
      <p:grpSp>
        <p:nvGrpSpPr>
          <p:cNvPr id="43" name="Group 42"/>
          <p:cNvGrpSpPr/>
          <p:nvPr/>
        </p:nvGrpSpPr>
        <p:grpSpPr>
          <a:xfrm>
            <a:off x="416158" y="2048461"/>
            <a:ext cx="3964458" cy="776002"/>
            <a:chOff x="-68534" y="2731266"/>
            <a:chExt cx="3964458" cy="1034669"/>
          </a:xfrm>
        </p:grpSpPr>
        <p:pic>
          <p:nvPicPr>
            <p:cNvPr id="221" name="Picture 7" descr="\\SFP\Work\White_Whale\3-22036_Kuleen_Bharadwaj\PPT\4_SQL Server Renewal\SFP_Art\Icons\Chris Icons\cube_blue.png"/>
            <p:cNvPicPr>
              <a:picLocks noChangeAspect="1" noChangeArrowheads="1"/>
            </p:cNvPicPr>
            <p:nvPr/>
          </p:nvPicPr>
          <p:blipFill>
            <a:blip r:embed="rId1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434181" y="2774584"/>
              <a:ext cx="525761" cy="544510"/>
            </a:xfrm>
            <a:prstGeom prst="rect">
              <a:avLst/>
            </a:prstGeom>
            <a:noFill/>
            <a:extLst>
              <a:ext uri="{909E8E84-426E-40DD-AFC4-6F175D3DCCD1}">
                <a14:hiddenFill xmlns:a14="http://schemas.microsoft.com/office/drawing/2010/main">
                  <a:solidFill>
                    <a:srgbClr val="FFFFFF"/>
                  </a:solidFill>
                </a14:hiddenFill>
              </a:ext>
            </a:extLst>
          </p:spPr>
        </p:pic>
        <p:sp>
          <p:nvSpPr>
            <p:cNvPr id="222" name="TextBox 221"/>
            <p:cNvSpPr txBox="1"/>
            <p:nvPr/>
          </p:nvSpPr>
          <p:spPr>
            <a:xfrm>
              <a:off x="2318059" y="3396603"/>
              <a:ext cx="758004" cy="369332"/>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Analysis </a:t>
              </a:r>
            </a:p>
            <a:p>
              <a:pPr algn="ctr" defTabSz="685864"/>
              <a:r>
                <a:rPr lang="en-US" sz="900" dirty="0">
                  <a:solidFill>
                    <a:schemeClr val="bg2">
                      <a:lumMod val="50000"/>
                    </a:schemeClr>
                  </a:solidFill>
                </a:rPr>
                <a:t>Cubes</a:t>
              </a:r>
            </a:p>
          </p:txBody>
        </p:sp>
        <p:pic>
          <p:nvPicPr>
            <p:cNvPr id="219" name="Picture 218"/>
            <p:cNvPicPr>
              <a:picLocks noChangeAspect="1"/>
            </p:cNvPicPr>
            <p:nvPr/>
          </p:nvPicPr>
          <p:blipFill>
            <a:blip r:embed="rId17"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45896" y="2731266"/>
              <a:ext cx="431618" cy="631146"/>
            </a:xfrm>
            <a:prstGeom prst="rect">
              <a:avLst/>
            </a:prstGeom>
            <a:noFill/>
            <a:ln>
              <a:noFill/>
            </a:ln>
          </p:spPr>
        </p:pic>
        <p:sp>
          <p:nvSpPr>
            <p:cNvPr id="220" name="TextBox 219"/>
            <p:cNvSpPr txBox="1"/>
            <p:nvPr/>
          </p:nvSpPr>
          <p:spPr>
            <a:xfrm>
              <a:off x="2827488" y="3416036"/>
              <a:ext cx="106843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Data Warehouse</a:t>
              </a:r>
            </a:p>
          </p:txBody>
        </p:sp>
        <p:sp>
          <p:nvSpPr>
            <p:cNvPr id="218" name="TextBox 217"/>
            <p:cNvSpPr txBox="1"/>
            <p:nvPr/>
          </p:nvSpPr>
          <p:spPr>
            <a:xfrm>
              <a:off x="-68534" y="2858035"/>
              <a:ext cx="976682" cy="246221"/>
            </a:xfrm>
            <a:prstGeom prst="rect">
              <a:avLst/>
            </a:prstGeom>
            <a:noFill/>
          </p:spPr>
          <p:txBody>
            <a:bodyPr wrap="square" lIns="0" tIns="0" rIns="0" bIns="0" rtlCol="0">
              <a:spAutoFit/>
            </a:bodyPr>
            <a:lstStyle/>
            <a:p>
              <a:pPr defTabSz="685864"/>
              <a:r>
                <a:rPr lang="en-US" sz="1200" b="1" dirty="0">
                  <a:solidFill>
                    <a:schemeClr val="accent5">
                      <a:lumMod val="60000"/>
                      <a:lumOff val="40000"/>
                    </a:schemeClr>
                  </a:solidFill>
                </a:rPr>
                <a:t>Transform</a:t>
              </a:r>
            </a:p>
          </p:txBody>
        </p:sp>
        <p:sp>
          <p:nvSpPr>
            <p:cNvPr id="234" name="Up Arrow 233"/>
            <p:cNvSpPr/>
            <p:nvPr/>
          </p:nvSpPr>
          <p:spPr bwMode="auto">
            <a:xfrm rot="3565360">
              <a:off x="2041436" y="3179018"/>
              <a:ext cx="392021" cy="397997"/>
            </a:xfrm>
            <a:prstGeom prst="upArrow">
              <a:avLst>
                <a:gd name="adj1" fmla="val 50000"/>
                <a:gd name="adj2" fmla="val 51079"/>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grpSp>
      <p:sp>
        <p:nvSpPr>
          <p:cNvPr id="236" name="Up Arrow 235"/>
          <p:cNvSpPr/>
          <p:nvPr/>
        </p:nvSpPr>
        <p:spPr bwMode="auto">
          <a:xfrm rot="19062299">
            <a:off x="2565630" y="1832905"/>
            <a:ext cx="392021" cy="289511"/>
          </a:xfrm>
          <a:prstGeom prst="upArrow">
            <a:avLst>
              <a:gd name="adj1" fmla="val 50000"/>
              <a:gd name="adj2" fmla="val 51079"/>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238" name="Parallelogram 237"/>
          <p:cNvSpPr/>
          <p:nvPr/>
        </p:nvSpPr>
        <p:spPr bwMode="auto">
          <a:xfrm>
            <a:off x="4722813" y="939480"/>
            <a:ext cx="1325562" cy="3373566"/>
          </a:xfrm>
          <a:prstGeom prst="parallelogram">
            <a:avLst>
              <a:gd name="adj" fmla="val 0"/>
            </a:avLst>
          </a:prstGeom>
          <a:gradFill flip="none" rotWithShape="1">
            <a:gsLst>
              <a:gs pos="0">
                <a:srgbClr val="CCCCCC"/>
              </a:gs>
              <a:gs pos="12000">
                <a:srgbClr val="CCCCCC">
                  <a:shade val="67500"/>
                  <a:satMod val="115000"/>
                  <a:alpha val="0"/>
                </a:srgbClr>
              </a:gs>
              <a:gs pos="25000">
                <a:srgbClr val="CCCCCC">
                  <a:shade val="67500"/>
                  <a:satMod val="115000"/>
                  <a:alpha val="0"/>
                </a:srgbClr>
              </a:gs>
              <a:gs pos="50000">
                <a:srgbClr val="CCCCCC">
                  <a:alpha val="37000"/>
                </a:srgbClr>
              </a:gs>
              <a:gs pos="84000">
                <a:srgbClr val="CCCCCC">
                  <a:alpha val="0"/>
                </a:srgbClr>
              </a:gs>
              <a:gs pos="88000">
                <a:srgbClr val="CCCCCC">
                  <a:shade val="100000"/>
                  <a:satMod val="115000"/>
                  <a:alpha val="0"/>
                </a:srgbClr>
              </a:gs>
              <a:gs pos="100000">
                <a:srgbClr val="CCCCCC">
                  <a:shade val="100000"/>
                  <a:satMod val="115000"/>
                </a:srgbClr>
              </a:gs>
            </a:gsLst>
            <a:lin ang="21594000" scaled="0"/>
            <a:tileRect/>
          </a:gradFill>
          <a:ln w="9525">
            <a:solidFill>
              <a:schemeClr val="tx1"/>
            </a:solidFill>
            <a:round/>
            <a:headEnd/>
            <a:tailEnd/>
          </a:ln>
          <a:scene3d>
            <a:camera prst="perspectiveRight" fov="4500000">
              <a:rot lat="0" lon="19200000" rev="0"/>
            </a:camera>
            <a:lightRig rig="threePt" dir="t"/>
          </a:scene3d>
        </p:spPr>
        <p:txBody>
          <a:bodyPr vert="horz" wrap="square" lIns="68589" tIns="34295" rIns="68589" bIns="34295" numCol="1" anchor="t" anchorCtr="0" compatLnSpc="1">
            <a:prstTxWarp prst="textNoShape">
              <a:avLst/>
            </a:prstTxWarp>
          </a:bodyPr>
          <a:lstStyle/>
          <a:p>
            <a:pPr defTabSz="685864" fontAlgn="base">
              <a:spcBef>
                <a:spcPct val="0"/>
              </a:spcBef>
              <a:spcAft>
                <a:spcPct val="0"/>
              </a:spcAft>
            </a:pPr>
            <a:endParaRPr lang="en-US" dirty="0">
              <a:solidFill>
                <a:srgbClr val="FFFFFF"/>
              </a:solidFill>
            </a:endParaRPr>
          </a:p>
        </p:txBody>
      </p:sp>
      <p:sp>
        <p:nvSpPr>
          <p:cNvPr id="253" name="TextBox 252"/>
          <p:cNvSpPr txBox="1"/>
          <p:nvPr/>
        </p:nvSpPr>
        <p:spPr>
          <a:xfrm>
            <a:off x="13" y="5538919"/>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IT provides the platform to </a:t>
            </a:r>
            <a:r>
              <a:rPr lang="en-US" sz="1500" b="1" dirty="0">
                <a:gradFill>
                  <a:gsLst>
                    <a:gs pos="0">
                      <a:srgbClr val="FFFFFF"/>
                    </a:gs>
                    <a:gs pos="100000">
                      <a:srgbClr val="FFFFFF"/>
                    </a:gs>
                  </a:gsLst>
                  <a:lin ang="5400000" scaled="0"/>
                </a:gradFill>
              </a:rPr>
              <a:t>extract &amp; load </a:t>
            </a:r>
            <a:r>
              <a:rPr lang="en-US" sz="1500" dirty="0">
                <a:gradFill>
                  <a:gsLst>
                    <a:gs pos="0">
                      <a:srgbClr val="FFFFFF"/>
                    </a:gs>
                    <a:gs pos="100000">
                      <a:srgbClr val="FFFFFF"/>
                    </a:gs>
                  </a:gsLst>
                  <a:lin ang="5400000" scaled="0"/>
                </a:gradFill>
              </a:rPr>
              <a:t>data for immediate use</a:t>
            </a:r>
          </a:p>
        </p:txBody>
      </p:sp>
      <p:sp>
        <p:nvSpPr>
          <p:cNvPr id="92" name="Rounded Rectangle 91"/>
          <p:cNvSpPr/>
          <p:nvPr/>
        </p:nvSpPr>
        <p:spPr>
          <a:xfrm>
            <a:off x="741866" y="3114675"/>
            <a:ext cx="4095750" cy="887004"/>
          </a:xfrm>
          <a:prstGeom prst="roundRect">
            <a:avLst>
              <a:gd name="adj" fmla="val 0"/>
            </a:avLst>
          </a:prstGeom>
          <a:no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864"/>
            <a:endParaRPr lang="en-US" sz="1500" dirty="0">
              <a:solidFill>
                <a:srgbClr val="FFFFFF"/>
              </a:solidFill>
            </a:endParaRPr>
          </a:p>
        </p:txBody>
      </p:sp>
      <p:sp>
        <p:nvSpPr>
          <p:cNvPr id="94" name="Rounded Rectangle 93"/>
          <p:cNvSpPr/>
          <p:nvPr/>
        </p:nvSpPr>
        <p:spPr>
          <a:xfrm>
            <a:off x="741866" y="1071563"/>
            <a:ext cx="4095750" cy="887004"/>
          </a:xfrm>
          <a:prstGeom prst="roundRect">
            <a:avLst>
              <a:gd name="adj" fmla="val 0"/>
            </a:avLst>
          </a:prstGeom>
          <a:no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defTabSz="685864"/>
            <a:endParaRPr lang="en-US" sz="1500" dirty="0">
              <a:solidFill>
                <a:srgbClr val="FFFFFF"/>
              </a:solidFill>
            </a:endParaRPr>
          </a:p>
        </p:txBody>
      </p:sp>
      <p:grpSp>
        <p:nvGrpSpPr>
          <p:cNvPr id="93" name="Bounding Box Cycle"/>
          <p:cNvGrpSpPr/>
          <p:nvPr/>
        </p:nvGrpSpPr>
        <p:grpSpPr>
          <a:xfrm rot="573767">
            <a:off x="7794057" y="2823205"/>
            <a:ext cx="1228807" cy="1280702"/>
            <a:chOff x="1493520" y="-1229360"/>
            <a:chExt cx="9144000" cy="9144000"/>
          </a:xfrm>
        </p:grpSpPr>
        <p:sp>
          <p:nvSpPr>
            <p:cNvPr id="96" name="Bounding Box"/>
            <p:cNvSpPr/>
            <p:nvPr/>
          </p:nvSpPr>
          <p:spPr bwMode="auto">
            <a:xfrm>
              <a:off x="1493520" y="-1229360"/>
              <a:ext cx="9144000" cy="9144000"/>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r>
                <a:rPr lang="en-US" sz="1700" dirty="0">
                  <a:solidFill>
                    <a:srgbClr val="FFFFFF"/>
                  </a:solidFill>
                  <a:effectLst>
                    <a:outerShdw blurRad="38100" dist="38100" dir="2700000" algn="tl">
                      <a:srgbClr val="000000">
                        <a:alpha val="43137"/>
                      </a:srgbClr>
                    </a:outerShdw>
                  </a:effectLst>
                  <a:latin typeface="Segoe" pitchFamily="34" charset="0"/>
                </a:rPr>
                <a:t>  </a:t>
              </a:r>
            </a:p>
          </p:txBody>
        </p:sp>
        <p:sp>
          <p:nvSpPr>
            <p:cNvPr id="97" name="TextBox 96"/>
            <p:cNvSpPr txBox="1"/>
            <p:nvPr/>
          </p:nvSpPr>
          <p:spPr>
            <a:xfrm rot="19837218">
              <a:off x="3423935" y="1415969"/>
              <a:ext cx="4009204" cy="1782899"/>
            </a:xfrm>
            <a:prstGeom prst="rect">
              <a:avLst/>
            </a:prstGeom>
            <a:noFill/>
          </p:spPr>
          <p:txBody>
            <a:bodyPr wrap="square" lIns="0" tIns="0" rIns="0" bIns="0" rtlCol="0">
              <a:prstTxWarp prst="textArchUp">
                <a:avLst>
                  <a:gd name="adj" fmla="val 12899830"/>
                </a:avLst>
              </a:prstTxWarp>
              <a:spAutoFit/>
            </a:bodyPr>
            <a:lstStyle/>
            <a:p>
              <a:pPr algn="ctr" defTabSz="685864">
                <a:lnSpc>
                  <a:spcPct val="80000"/>
                </a:lnSpc>
              </a:pPr>
              <a:endParaRPr lang="en-US" sz="2700" dirty="0">
                <a:solidFill>
                  <a:srgbClr val="FFFFFF"/>
                </a:solidFill>
              </a:endParaRPr>
            </a:p>
          </p:txBody>
        </p:sp>
        <p:sp>
          <p:nvSpPr>
            <p:cNvPr id="98" name="TextBox 97"/>
            <p:cNvSpPr txBox="1"/>
            <p:nvPr/>
          </p:nvSpPr>
          <p:spPr>
            <a:xfrm rot="2597695">
              <a:off x="3517779" y="2601830"/>
              <a:ext cx="4035519" cy="2884600"/>
            </a:xfrm>
            <a:prstGeom prst="rect">
              <a:avLst/>
            </a:prstGeom>
            <a:noFill/>
          </p:spPr>
          <p:txBody>
            <a:bodyPr wrap="square" lIns="0" tIns="0" rIns="0" bIns="0" rtlCol="0">
              <a:prstTxWarp prst="textArchDown">
                <a:avLst>
                  <a:gd name="adj" fmla="val 1282727"/>
                </a:avLst>
              </a:prstTxWarp>
              <a:spAutoFit/>
            </a:bodyPr>
            <a:lstStyle/>
            <a:p>
              <a:pPr algn="ctr" defTabSz="685864">
                <a:lnSpc>
                  <a:spcPct val="80000"/>
                </a:lnSpc>
              </a:pPr>
              <a:endParaRPr lang="en-US" sz="2700" dirty="0">
                <a:solidFill>
                  <a:srgbClr val="FFFFFF"/>
                </a:solidFill>
              </a:endParaRPr>
            </a:p>
          </p:txBody>
        </p:sp>
        <p:sp>
          <p:nvSpPr>
            <p:cNvPr id="100" name="Freeform 15"/>
            <p:cNvSpPr>
              <a:spLocks noEditPoints="1"/>
            </p:cNvSpPr>
            <p:nvPr/>
          </p:nvSpPr>
          <p:spPr bwMode="auto">
            <a:xfrm rot="19242381">
              <a:off x="5585012" y="1489982"/>
              <a:ext cx="3737527" cy="4117521"/>
            </a:xfrm>
            <a:custGeom>
              <a:avLst/>
              <a:gdLst>
                <a:gd name="T0" fmla="*/ 1598 w 1683"/>
                <a:gd name="T1" fmla="*/ 93 h 1854"/>
                <a:gd name="T2" fmla="*/ 1659 w 1683"/>
                <a:gd name="T3" fmla="*/ 474 h 1854"/>
                <a:gd name="T4" fmla="*/ 1305 w 1683"/>
                <a:gd name="T5" fmla="*/ 1333 h 1854"/>
                <a:gd name="T6" fmla="*/ 466 w 1683"/>
                <a:gd name="T7" fmla="*/ 1692 h 1854"/>
                <a:gd name="T8" fmla="*/ 443 w 1683"/>
                <a:gd name="T9" fmla="*/ 1693 h 1854"/>
                <a:gd name="T10" fmla="*/ 443 w 1683"/>
                <a:gd name="T11" fmla="*/ 1716 h 1854"/>
                <a:gd name="T12" fmla="*/ 443 w 1683"/>
                <a:gd name="T13" fmla="*/ 1803 h 1854"/>
                <a:gd name="T14" fmla="*/ 38 w 1683"/>
                <a:gd name="T15" fmla="*/ 1470 h 1854"/>
                <a:gd name="T16" fmla="*/ 443 w 1683"/>
                <a:gd name="T17" fmla="*/ 1138 h 1854"/>
                <a:gd name="T18" fmla="*/ 443 w 1683"/>
                <a:gd name="T19" fmla="*/ 1232 h 1854"/>
                <a:gd name="T20" fmla="*/ 443 w 1683"/>
                <a:gd name="T21" fmla="*/ 1257 h 1854"/>
                <a:gd name="T22" fmla="*/ 468 w 1683"/>
                <a:gd name="T23" fmla="*/ 1256 h 1854"/>
                <a:gd name="T24" fmla="*/ 1223 w 1683"/>
                <a:gd name="T25" fmla="*/ 474 h 1854"/>
                <a:gd name="T26" fmla="*/ 1194 w 1683"/>
                <a:gd name="T27" fmla="*/ 261 h 1854"/>
                <a:gd name="T28" fmla="*/ 1521 w 1683"/>
                <a:gd name="T29" fmla="*/ 384 h 1854"/>
                <a:gd name="T30" fmla="*/ 1548 w 1683"/>
                <a:gd name="T31" fmla="*/ 394 h 1854"/>
                <a:gd name="T32" fmla="*/ 1553 w 1683"/>
                <a:gd name="T33" fmla="*/ 366 h 1854"/>
                <a:gd name="T34" fmla="*/ 1598 w 1683"/>
                <a:gd name="T35" fmla="*/ 93 h 1854"/>
                <a:gd name="T36" fmla="*/ 1589 w 1683"/>
                <a:gd name="T37" fmla="*/ 0 h 1854"/>
                <a:gd name="T38" fmla="*/ 1529 w 1683"/>
                <a:gd name="T39" fmla="*/ 362 h 1854"/>
                <a:gd name="T40" fmla="*/ 1156 w 1683"/>
                <a:gd name="T41" fmla="*/ 221 h 1854"/>
                <a:gd name="T42" fmla="*/ 1199 w 1683"/>
                <a:gd name="T43" fmla="*/ 474 h 1854"/>
                <a:gd name="T44" fmla="*/ 467 w 1683"/>
                <a:gd name="T45" fmla="*/ 1232 h 1854"/>
                <a:gd name="T46" fmla="*/ 467 w 1683"/>
                <a:gd name="T47" fmla="*/ 1087 h 1854"/>
                <a:gd name="T48" fmla="*/ 0 w 1683"/>
                <a:gd name="T49" fmla="*/ 1470 h 1854"/>
                <a:gd name="T50" fmla="*/ 467 w 1683"/>
                <a:gd name="T51" fmla="*/ 1854 h 1854"/>
                <a:gd name="T52" fmla="*/ 467 w 1683"/>
                <a:gd name="T53" fmla="*/ 1716 h 1854"/>
                <a:gd name="T54" fmla="*/ 1322 w 1683"/>
                <a:gd name="T55" fmla="*/ 1350 h 1854"/>
                <a:gd name="T56" fmla="*/ 1683 w 1683"/>
                <a:gd name="T57" fmla="*/ 474 h 1854"/>
                <a:gd name="T58" fmla="*/ 1589 w 1683"/>
                <a:gd name="T59"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3" h="1854">
                  <a:moveTo>
                    <a:pt x="1598" y="93"/>
                  </a:moveTo>
                  <a:cubicBezTo>
                    <a:pt x="1639" y="216"/>
                    <a:pt x="1659" y="344"/>
                    <a:pt x="1659" y="474"/>
                  </a:cubicBezTo>
                  <a:cubicBezTo>
                    <a:pt x="1659" y="798"/>
                    <a:pt x="1533" y="1103"/>
                    <a:pt x="1305" y="1333"/>
                  </a:cubicBezTo>
                  <a:cubicBezTo>
                    <a:pt x="1081" y="1558"/>
                    <a:pt x="783" y="1686"/>
                    <a:pt x="466" y="1692"/>
                  </a:cubicBezTo>
                  <a:cubicBezTo>
                    <a:pt x="443" y="1693"/>
                    <a:pt x="443" y="1693"/>
                    <a:pt x="443" y="1693"/>
                  </a:cubicBezTo>
                  <a:cubicBezTo>
                    <a:pt x="443" y="1716"/>
                    <a:pt x="443" y="1716"/>
                    <a:pt x="443" y="1716"/>
                  </a:cubicBezTo>
                  <a:cubicBezTo>
                    <a:pt x="443" y="1803"/>
                    <a:pt x="443" y="1803"/>
                    <a:pt x="443" y="1803"/>
                  </a:cubicBezTo>
                  <a:cubicBezTo>
                    <a:pt x="38" y="1470"/>
                    <a:pt x="38" y="1470"/>
                    <a:pt x="38" y="1470"/>
                  </a:cubicBezTo>
                  <a:cubicBezTo>
                    <a:pt x="443" y="1138"/>
                    <a:pt x="443" y="1138"/>
                    <a:pt x="443" y="1138"/>
                  </a:cubicBezTo>
                  <a:cubicBezTo>
                    <a:pt x="443" y="1232"/>
                    <a:pt x="443" y="1232"/>
                    <a:pt x="443" y="1232"/>
                  </a:cubicBezTo>
                  <a:cubicBezTo>
                    <a:pt x="443" y="1257"/>
                    <a:pt x="443" y="1257"/>
                    <a:pt x="443" y="1257"/>
                  </a:cubicBezTo>
                  <a:cubicBezTo>
                    <a:pt x="468" y="1256"/>
                    <a:pt x="468" y="1256"/>
                    <a:pt x="468" y="1256"/>
                  </a:cubicBezTo>
                  <a:cubicBezTo>
                    <a:pt x="884" y="1242"/>
                    <a:pt x="1223" y="891"/>
                    <a:pt x="1223" y="474"/>
                  </a:cubicBezTo>
                  <a:cubicBezTo>
                    <a:pt x="1223" y="402"/>
                    <a:pt x="1213" y="330"/>
                    <a:pt x="1194" y="261"/>
                  </a:cubicBezTo>
                  <a:cubicBezTo>
                    <a:pt x="1521" y="384"/>
                    <a:pt x="1521" y="384"/>
                    <a:pt x="1521" y="384"/>
                  </a:cubicBezTo>
                  <a:cubicBezTo>
                    <a:pt x="1548" y="394"/>
                    <a:pt x="1548" y="394"/>
                    <a:pt x="1548" y="394"/>
                  </a:cubicBezTo>
                  <a:cubicBezTo>
                    <a:pt x="1553" y="366"/>
                    <a:pt x="1553" y="366"/>
                    <a:pt x="1553" y="366"/>
                  </a:cubicBezTo>
                  <a:cubicBezTo>
                    <a:pt x="1598" y="93"/>
                    <a:pt x="1598" y="93"/>
                    <a:pt x="1598" y="93"/>
                  </a:cubicBezTo>
                  <a:moveTo>
                    <a:pt x="1589" y="0"/>
                  </a:moveTo>
                  <a:cubicBezTo>
                    <a:pt x="1529" y="362"/>
                    <a:pt x="1529" y="362"/>
                    <a:pt x="1529" y="362"/>
                  </a:cubicBezTo>
                  <a:cubicBezTo>
                    <a:pt x="1156" y="221"/>
                    <a:pt x="1156" y="221"/>
                    <a:pt x="1156" y="221"/>
                  </a:cubicBezTo>
                  <a:cubicBezTo>
                    <a:pt x="1184" y="302"/>
                    <a:pt x="1199" y="387"/>
                    <a:pt x="1199" y="474"/>
                  </a:cubicBezTo>
                  <a:cubicBezTo>
                    <a:pt x="1199" y="882"/>
                    <a:pt x="872" y="1218"/>
                    <a:pt x="467" y="1232"/>
                  </a:cubicBezTo>
                  <a:cubicBezTo>
                    <a:pt x="467" y="1087"/>
                    <a:pt x="467" y="1087"/>
                    <a:pt x="467" y="1087"/>
                  </a:cubicBezTo>
                  <a:cubicBezTo>
                    <a:pt x="0" y="1470"/>
                    <a:pt x="0" y="1470"/>
                    <a:pt x="0" y="1470"/>
                  </a:cubicBezTo>
                  <a:cubicBezTo>
                    <a:pt x="467" y="1854"/>
                    <a:pt x="467" y="1854"/>
                    <a:pt x="467" y="1854"/>
                  </a:cubicBezTo>
                  <a:cubicBezTo>
                    <a:pt x="467" y="1716"/>
                    <a:pt x="467" y="1716"/>
                    <a:pt x="467" y="1716"/>
                  </a:cubicBezTo>
                  <a:cubicBezTo>
                    <a:pt x="790" y="1710"/>
                    <a:pt x="1093" y="1580"/>
                    <a:pt x="1322" y="1350"/>
                  </a:cubicBezTo>
                  <a:cubicBezTo>
                    <a:pt x="1555" y="1116"/>
                    <a:pt x="1683" y="805"/>
                    <a:pt x="1683" y="474"/>
                  </a:cubicBezTo>
                  <a:cubicBezTo>
                    <a:pt x="1683" y="310"/>
                    <a:pt x="1652" y="151"/>
                    <a:pt x="1589" y="0"/>
                  </a:cubicBezTo>
                  <a:close/>
                </a:path>
              </a:pathLst>
            </a:custGeom>
            <a:gradFill>
              <a:gsLst>
                <a:gs pos="0">
                  <a:schemeClr val="tx1">
                    <a:alpha val="0"/>
                  </a:schemeClr>
                </a:gs>
                <a:gs pos="100000">
                  <a:schemeClr val="tx1"/>
                </a:gs>
              </a:gsLst>
              <a:lin ang="6000000" scaled="0"/>
            </a:gradFill>
            <a:ln>
              <a:noFill/>
            </a:ln>
            <a:effectLst>
              <a:outerShdw blurRad="63500" algn="ctr" rotWithShape="0">
                <a:schemeClr val="tx1"/>
              </a:outerShdw>
            </a:effectLst>
          </p:spPr>
          <p:txBody>
            <a:bodyPr vert="horz" wrap="square" lIns="91440" tIns="45720" rIns="91440" bIns="45720" numCol="1" anchor="t" anchorCtr="0" compatLnSpc="1">
              <a:prstTxWarp prst="textNoShape">
                <a:avLst/>
              </a:prstTxWarp>
            </a:bodyPr>
            <a:lstStyle/>
            <a:p>
              <a:pPr defTabSz="685864"/>
              <a:endParaRPr lang="en-US">
                <a:solidFill>
                  <a:srgbClr val="FFFFFF"/>
                </a:solidFill>
              </a:endParaRPr>
            </a:p>
          </p:txBody>
        </p:sp>
        <p:sp>
          <p:nvSpPr>
            <p:cNvPr id="101" name="Freeform 16"/>
            <p:cNvSpPr>
              <a:spLocks noEditPoints="1"/>
            </p:cNvSpPr>
            <p:nvPr/>
          </p:nvSpPr>
          <p:spPr bwMode="auto">
            <a:xfrm rot="19242381">
              <a:off x="3893319" y="2310891"/>
              <a:ext cx="2437837" cy="4706787"/>
            </a:xfrm>
            <a:custGeom>
              <a:avLst/>
              <a:gdLst>
                <a:gd name="T0" fmla="*/ 579 w 1098"/>
                <a:gd name="T1" fmla="*/ 33 h 2119"/>
                <a:gd name="T2" fmla="*/ 664 w 1098"/>
                <a:gd name="T3" fmla="*/ 551 h 2119"/>
                <a:gd name="T4" fmla="*/ 586 w 1098"/>
                <a:gd name="T5" fmla="*/ 505 h 2119"/>
                <a:gd name="T6" fmla="*/ 565 w 1098"/>
                <a:gd name="T7" fmla="*/ 493 h 2119"/>
                <a:gd name="T8" fmla="*/ 553 w 1098"/>
                <a:gd name="T9" fmla="*/ 515 h 2119"/>
                <a:gd name="T10" fmla="*/ 460 w 1098"/>
                <a:gd name="T11" fmla="*/ 886 h 2119"/>
                <a:gd name="T12" fmla="*/ 1045 w 1098"/>
                <a:gd name="T13" fmla="*/ 1643 h 2119"/>
                <a:gd name="T14" fmla="*/ 781 w 1098"/>
                <a:gd name="T15" fmla="*/ 1859 h 2119"/>
                <a:gd name="T16" fmla="*/ 759 w 1098"/>
                <a:gd name="T17" fmla="*/ 1878 h 2119"/>
                <a:gd name="T18" fmla="*/ 781 w 1098"/>
                <a:gd name="T19" fmla="*/ 1896 h 2119"/>
                <a:gd name="T20" fmla="*/ 1006 w 1098"/>
                <a:gd name="T21" fmla="*/ 2081 h 2119"/>
                <a:gd name="T22" fmla="*/ 24 w 1098"/>
                <a:gd name="T23" fmla="*/ 886 h 2119"/>
                <a:gd name="T24" fmla="*/ 176 w 1098"/>
                <a:gd name="T25" fmla="*/ 296 h 2119"/>
                <a:gd name="T26" fmla="*/ 188 w 1098"/>
                <a:gd name="T27" fmla="*/ 275 h 2119"/>
                <a:gd name="T28" fmla="*/ 167 w 1098"/>
                <a:gd name="T29" fmla="*/ 263 h 2119"/>
                <a:gd name="T30" fmla="*/ 88 w 1098"/>
                <a:gd name="T31" fmla="*/ 217 h 2119"/>
                <a:gd name="T32" fmla="*/ 579 w 1098"/>
                <a:gd name="T33" fmla="*/ 33 h 2119"/>
                <a:gd name="T34" fmla="*/ 598 w 1098"/>
                <a:gd name="T35" fmla="*/ 0 h 2119"/>
                <a:gd name="T36" fmla="*/ 32 w 1098"/>
                <a:gd name="T37" fmla="*/ 213 h 2119"/>
                <a:gd name="T38" fmla="*/ 155 w 1098"/>
                <a:gd name="T39" fmla="*/ 284 h 2119"/>
                <a:gd name="T40" fmla="*/ 0 w 1098"/>
                <a:gd name="T41" fmla="*/ 886 h 2119"/>
                <a:gd name="T42" fmla="*/ 1089 w 1098"/>
                <a:gd name="T43" fmla="*/ 2119 h 2119"/>
                <a:gd name="T44" fmla="*/ 796 w 1098"/>
                <a:gd name="T45" fmla="*/ 1878 h 2119"/>
                <a:gd name="T46" fmla="*/ 1098 w 1098"/>
                <a:gd name="T47" fmla="*/ 1630 h 2119"/>
                <a:gd name="T48" fmla="*/ 484 w 1098"/>
                <a:gd name="T49" fmla="*/ 886 h 2119"/>
                <a:gd name="T50" fmla="*/ 574 w 1098"/>
                <a:gd name="T51" fmla="*/ 526 h 2119"/>
                <a:gd name="T52" fmla="*/ 696 w 1098"/>
                <a:gd name="T53" fmla="*/ 597 h 2119"/>
                <a:gd name="T54" fmla="*/ 598 w 1098"/>
                <a:gd name="T55"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8" h="2119">
                  <a:moveTo>
                    <a:pt x="579" y="33"/>
                  </a:moveTo>
                  <a:cubicBezTo>
                    <a:pt x="664" y="551"/>
                    <a:pt x="664" y="551"/>
                    <a:pt x="664" y="551"/>
                  </a:cubicBezTo>
                  <a:cubicBezTo>
                    <a:pt x="586" y="505"/>
                    <a:pt x="586" y="505"/>
                    <a:pt x="586" y="505"/>
                  </a:cubicBezTo>
                  <a:cubicBezTo>
                    <a:pt x="565" y="493"/>
                    <a:pt x="565" y="493"/>
                    <a:pt x="565" y="493"/>
                  </a:cubicBezTo>
                  <a:cubicBezTo>
                    <a:pt x="553" y="515"/>
                    <a:pt x="553" y="515"/>
                    <a:pt x="553" y="515"/>
                  </a:cubicBezTo>
                  <a:cubicBezTo>
                    <a:pt x="492" y="628"/>
                    <a:pt x="460" y="757"/>
                    <a:pt x="460" y="886"/>
                  </a:cubicBezTo>
                  <a:cubicBezTo>
                    <a:pt x="460" y="1244"/>
                    <a:pt x="703" y="1554"/>
                    <a:pt x="1045" y="1643"/>
                  </a:cubicBezTo>
                  <a:cubicBezTo>
                    <a:pt x="781" y="1859"/>
                    <a:pt x="781" y="1859"/>
                    <a:pt x="781" y="1859"/>
                  </a:cubicBezTo>
                  <a:cubicBezTo>
                    <a:pt x="759" y="1878"/>
                    <a:pt x="759" y="1878"/>
                    <a:pt x="759" y="1878"/>
                  </a:cubicBezTo>
                  <a:cubicBezTo>
                    <a:pt x="781" y="1896"/>
                    <a:pt x="781" y="1896"/>
                    <a:pt x="781" y="1896"/>
                  </a:cubicBezTo>
                  <a:cubicBezTo>
                    <a:pt x="1006" y="2081"/>
                    <a:pt x="1006" y="2081"/>
                    <a:pt x="1006" y="2081"/>
                  </a:cubicBezTo>
                  <a:cubicBezTo>
                    <a:pt x="440" y="1970"/>
                    <a:pt x="24" y="1471"/>
                    <a:pt x="24" y="886"/>
                  </a:cubicBezTo>
                  <a:cubicBezTo>
                    <a:pt x="24" y="679"/>
                    <a:pt x="76" y="475"/>
                    <a:pt x="176" y="296"/>
                  </a:cubicBezTo>
                  <a:cubicBezTo>
                    <a:pt x="188" y="275"/>
                    <a:pt x="188" y="275"/>
                    <a:pt x="188" y="275"/>
                  </a:cubicBezTo>
                  <a:cubicBezTo>
                    <a:pt x="167" y="263"/>
                    <a:pt x="167" y="263"/>
                    <a:pt x="167" y="263"/>
                  </a:cubicBezTo>
                  <a:cubicBezTo>
                    <a:pt x="88" y="217"/>
                    <a:pt x="88" y="217"/>
                    <a:pt x="88" y="217"/>
                  </a:cubicBezTo>
                  <a:cubicBezTo>
                    <a:pt x="579" y="33"/>
                    <a:pt x="579" y="33"/>
                    <a:pt x="579" y="33"/>
                  </a:cubicBezTo>
                  <a:moveTo>
                    <a:pt x="598" y="0"/>
                  </a:moveTo>
                  <a:cubicBezTo>
                    <a:pt x="32" y="213"/>
                    <a:pt x="32" y="213"/>
                    <a:pt x="32" y="213"/>
                  </a:cubicBezTo>
                  <a:cubicBezTo>
                    <a:pt x="155" y="284"/>
                    <a:pt x="155" y="284"/>
                    <a:pt x="155" y="284"/>
                  </a:cubicBezTo>
                  <a:cubicBezTo>
                    <a:pt x="53" y="467"/>
                    <a:pt x="0" y="675"/>
                    <a:pt x="0" y="886"/>
                  </a:cubicBezTo>
                  <a:cubicBezTo>
                    <a:pt x="0" y="1513"/>
                    <a:pt x="468" y="2043"/>
                    <a:pt x="1089" y="2119"/>
                  </a:cubicBezTo>
                  <a:cubicBezTo>
                    <a:pt x="796" y="1878"/>
                    <a:pt x="796" y="1878"/>
                    <a:pt x="796" y="1878"/>
                  </a:cubicBezTo>
                  <a:cubicBezTo>
                    <a:pt x="1098" y="1630"/>
                    <a:pt x="1098" y="1630"/>
                    <a:pt x="1098" y="1630"/>
                  </a:cubicBezTo>
                  <a:cubicBezTo>
                    <a:pt x="742" y="1562"/>
                    <a:pt x="484" y="1250"/>
                    <a:pt x="484" y="886"/>
                  </a:cubicBezTo>
                  <a:cubicBezTo>
                    <a:pt x="484" y="760"/>
                    <a:pt x="515" y="636"/>
                    <a:pt x="574" y="526"/>
                  </a:cubicBezTo>
                  <a:cubicBezTo>
                    <a:pt x="696" y="597"/>
                    <a:pt x="696" y="597"/>
                    <a:pt x="696" y="597"/>
                  </a:cubicBezTo>
                  <a:cubicBezTo>
                    <a:pt x="598" y="0"/>
                    <a:pt x="598" y="0"/>
                    <a:pt x="598" y="0"/>
                  </a:cubicBezTo>
                  <a:close/>
                </a:path>
              </a:pathLst>
            </a:custGeom>
            <a:gradFill>
              <a:gsLst>
                <a:gs pos="0">
                  <a:schemeClr val="tx1"/>
                </a:gs>
                <a:gs pos="100000">
                  <a:schemeClr val="tx1">
                    <a:alpha val="0"/>
                  </a:schemeClr>
                </a:gs>
              </a:gsLst>
              <a:lin ang="4800000" scaled="0"/>
            </a:gradFill>
            <a:ln>
              <a:noFill/>
            </a:ln>
            <a:effectLst>
              <a:outerShdw blurRad="63500" algn="ctr" rotWithShape="0">
                <a:schemeClr val="tx1"/>
              </a:outerShdw>
            </a:effectLst>
          </p:spPr>
          <p:txBody>
            <a:bodyPr vert="horz" wrap="square" lIns="91440" tIns="45720" rIns="91440" bIns="45720" numCol="1" anchor="t" anchorCtr="0" compatLnSpc="1">
              <a:prstTxWarp prst="textNoShape">
                <a:avLst/>
              </a:prstTxWarp>
            </a:bodyPr>
            <a:lstStyle/>
            <a:p>
              <a:pPr defTabSz="685864"/>
              <a:endParaRPr lang="en-US">
                <a:solidFill>
                  <a:srgbClr val="FFFFFF"/>
                </a:solidFill>
              </a:endParaRPr>
            </a:p>
          </p:txBody>
        </p:sp>
        <p:sp>
          <p:nvSpPr>
            <p:cNvPr id="104" name="Freeform 17"/>
            <p:cNvSpPr>
              <a:spLocks noEditPoints="1"/>
            </p:cNvSpPr>
            <p:nvPr/>
          </p:nvSpPr>
          <p:spPr bwMode="auto">
            <a:xfrm rot="19242381">
              <a:off x="2842574" y="747116"/>
              <a:ext cx="4822438" cy="2507594"/>
            </a:xfrm>
            <a:custGeom>
              <a:avLst/>
              <a:gdLst>
                <a:gd name="T0" fmla="*/ 988 w 2172"/>
                <a:gd name="T1" fmla="*/ 24 h 1129"/>
                <a:gd name="T2" fmla="*/ 1604 w 2172"/>
                <a:gd name="T3" fmla="*/ 191 h 1129"/>
                <a:gd name="T4" fmla="*/ 2032 w 2172"/>
                <a:gd name="T5" fmla="*/ 614 h 1129"/>
                <a:gd name="T6" fmla="*/ 2044 w 2172"/>
                <a:gd name="T7" fmla="*/ 634 h 1129"/>
                <a:gd name="T8" fmla="*/ 2065 w 2172"/>
                <a:gd name="T9" fmla="*/ 622 h 1129"/>
                <a:gd name="T10" fmla="*/ 2140 w 2172"/>
                <a:gd name="T11" fmla="*/ 579 h 1129"/>
                <a:gd name="T12" fmla="*/ 2054 w 2172"/>
                <a:gd name="T13" fmla="*/ 1096 h 1129"/>
                <a:gd name="T14" fmla="*/ 1563 w 2172"/>
                <a:gd name="T15" fmla="*/ 912 h 1129"/>
                <a:gd name="T16" fmla="*/ 1645 w 2172"/>
                <a:gd name="T17" fmla="*/ 864 h 1129"/>
                <a:gd name="T18" fmla="*/ 1667 w 2172"/>
                <a:gd name="T19" fmla="*/ 852 h 1129"/>
                <a:gd name="T20" fmla="*/ 1653 w 2172"/>
                <a:gd name="T21" fmla="*/ 831 h 1129"/>
                <a:gd name="T22" fmla="*/ 988 w 2172"/>
                <a:gd name="T23" fmla="*/ 460 h 1129"/>
                <a:gd name="T24" fmla="*/ 425 w 2172"/>
                <a:gd name="T25" fmla="*/ 700 h 1129"/>
                <a:gd name="T26" fmla="*/ 368 w 2172"/>
                <a:gd name="T27" fmla="*/ 357 h 1129"/>
                <a:gd name="T28" fmla="*/ 364 w 2172"/>
                <a:gd name="T29" fmla="*/ 328 h 1129"/>
                <a:gd name="T30" fmla="*/ 336 w 2172"/>
                <a:gd name="T31" fmla="*/ 338 h 1129"/>
                <a:gd name="T32" fmla="*/ 75 w 2172"/>
                <a:gd name="T33" fmla="*/ 436 h 1129"/>
                <a:gd name="T34" fmla="*/ 442 w 2172"/>
                <a:gd name="T35" fmla="*/ 153 h 1129"/>
                <a:gd name="T36" fmla="*/ 988 w 2172"/>
                <a:gd name="T37" fmla="*/ 24 h 1129"/>
                <a:gd name="T38" fmla="*/ 988 w 2172"/>
                <a:gd name="T39" fmla="*/ 0 h 1129"/>
                <a:gd name="T40" fmla="*/ 431 w 2172"/>
                <a:gd name="T41" fmla="*/ 132 h 1129"/>
                <a:gd name="T42" fmla="*/ 5 w 2172"/>
                <a:gd name="T43" fmla="*/ 484 h 1129"/>
                <a:gd name="T44" fmla="*/ 0 w 2172"/>
                <a:gd name="T45" fmla="*/ 490 h 1129"/>
                <a:gd name="T46" fmla="*/ 345 w 2172"/>
                <a:gd name="T47" fmla="*/ 360 h 1129"/>
                <a:gd name="T48" fmla="*/ 409 w 2172"/>
                <a:gd name="T49" fmla="*/ 753 h 1129"/>
                <a:gd name="T50" fmla="*/ 988 w 2172"/>
                <a:gd name="T51" fmla="*/ 484 h 1129"/>
                <a:gd name="T52" fmla="*/ 1633 w 2172"/>
                <a:gd name="T53" fmla="*/ 843 h 1129"/>
                <a:gd name="T54" fmla="*/ 1507 w 2172"/>
                <a:gd name="T55" fmla="*/ 916 h 1129"/>
                <a:gd name="T56" fmla="*/ 2072 w 2172"/>
                <a:gd name="T57" fmla="*/ 1129 h 1129"/>
                <a:gd name="T58" fmla="*/ 2172 w 2172"/>
                <a:gd name="T59" fmla="*/ 533 h 1129"/>
                <a:gd name="T60" fmla="*/ 2053 w 2172"/>
                <a:gd name="T61" fmla="*/ 602 h 1129"/>
                <a:gd name="T62" fmla="*/ 1616 w 2172"/>
                <a:gd name="T63" fmla="*/ 170 h 1129"/>
                <a:gd name="T64" fmla="*/ 988 w 2172"/>
                <a:gd name="T65" fmla="*/ 0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2" h="1129">
                  <a:moveTo>
                    <a:pt x="988" y="24"/>
                  </a:moveTo>
                  <a:cubicBezTo>
                    <a:pt x="1205" y="24"/>
                    <a:pt x="1418" y="82"/>
                    <a:pt x="1604" y="191"/>
                  </a:cubicBezTo>
                  <a:cubicBezTo>
                    <a:pt x="1779" y="294"/>
                    <a:pt x="1927" y="440"/>
                    <a:pt x="2032" y="614"/>
                  </a:cubicBezTo>
                  <a:cubicBezTo>
                    <a:pt x="2044" y="634"/>
                    <a:pt x="2044" y="634"/>
                    <a:pt x="2044" y="634"/>
                  </a:cubicBezTo>
                  <a:cubicBezTo>
                    <a:pt x="2065" y="622"/>
                    <a:pt x="2065" y="622"/>
                    <a:pt x="2065" y="622"/>
                  </a:cubicBezTo>
                  <a:cubicBezTo>
                    <a:pt x="2140" y="579"/>
                    <a:pt x="2140" y="579"/>
                    <a:pt x="2140" y="579"/>
                  </a:cubicBezTo>
                  <a:cubicBezTo>
                    <a:pt x="2054" y="1096"/>
                    <a:pt x="2054" y="1096"/>
                    <a:pt x="2054" y="1096"/>
                  </a:cubicBezTo>
                  <a:cubicBezTo>
                    <a:pt x="1563" y="912"/>
                    <a:pt x="1563" y="912"/>
                    <a:pt x="1563" y="912"/>
                  </a:cubicBezTo>
                  <a:cubicBezTo>
                    <a:pt x="1645" y="864"/>
                    <a:pt x="1645" y="864"/>
                    <a:pt x="1645" y="864"/>
                  </a:cubicBezTo>
                  <a:cubicBezTo>
                    <a:pt x="1667" y="852"/>
                    <a:pt x="1667" y="852"/>
                    <a:pt x="1667" y="852"/>
                  </a:cubicBezTo>
                  <a:cubicBezTo>
                    <a:pt x="1653" y="831"/>
                    <a:pt x="1653" y="831"/>
                    <a:pt x="1653" y="831"/>
                  </a:cubicBezTo>
                  <a:cubicBezTo>
                    <a:pt x="1512" y="602"/>
                    <a:pt x="1257" y="460"/>
                    <a:pt x="988" y="460"/>
                  </a:cubicBezTo>
                  <a:cubicBezTo>
                    <a:pt x="775" y="460"/>
                    <a:pt x="572" y="547"/>
                    <a:pt x="425" y="700"/>
                  </a:cubicBezTo>
                  <a:cubicBezTo>
                    <a:pt x="368" y="357"/>
                    <a:pt x="368" y="357"/>
                    <a:pt x="368" y="357"/>
                  </a:cubicBezTo>
                  <a:cubicBezTo>
                    <a:pt x="364" y="328"/>
                    <a:pt x="364" y="328"/>
                    <a:pt x="364" y="328"/>
                  </a:cubicBezTo>
                  <a:cubicBezTo>
                    <a:pt x="336" y="338"/>
                    <a:pt x="336" y="338"/>
                    <a:pt x="336" y="338"/>
                  </a:cubicBezTo>
                  <a:cubicBezTo>
                    <a:pt x="75" y="436"/>
                    <a:pt x="75" y="436"/>
                    <a:pt x="75" y="436"/>
                  </a:cubicBezTo>
                  <a:cubicBezTo>
                    <a:pt x="178" y="319"/>
                    <a:pt x="304" y="223"/>
                    <a:pt x="442" y="153"/>
                  </a:cubicBezTo>
                  <a:cubicBezTo>
                    <a:pt x="613" y="67"/>
                    <a:pt x="796" y="24"/>
                    <a:pt x="988" y="24"/>
                  </a:cubicBezTo>
                  <a:moveTo>
                    <a:pt x="988" y="0"/>
                  </a:moveTo>
                  <a:cubicBezTo>
                    <a:pt x="792" y="0"/>
                    <a:pt x="605" y="44"/>
                    <a:pt x="431" y="132"/>
                  </a:cubicBezTo>
                  <a:cubicBezTo>
                    <a:pt x="266" y="215"/>
                    <a:pt x="118" y="337"/>
                    <a:pt x="5" y="484"/>
                  </a:cubicBezTo>
                  <a:cubicBezTo>
                    <a:pt x="0" y="490"/>
                    <a:pt x="0" y="490"/>
                    <a:pt x="0" y="490"/>
                  </a:cubicBezTo>
                  <a:cubicBezTo>
                    <a:pt x="345" y="360"/>
                    <a:pt x="345" y="360"/>
                    <a:pt x="345" y="360"/>
                  </a:cubicBezTo>
                  <a:cubicBezTo>
                    <a:pt x="409" y="753"/>
                    <a:pt x="409" y="753"/>
                    <a:pt x="409" y="753"/>
                  </a:cubicBezTo>
                  <a:cubicBezTo>
                    <a:pt x="554" y="582"/>
                    <a:pt x="765" y="484"/>
                    <a:pt x="988" y="484"/>
                  </a:cubicBezTo>
                  <a:cubicBezTo>
                    <a:pt x="1250" y="484"/>
                    <a:pt x="1495" y="621"/>
                    <a:pt x="1633" y="843"/>
                  </a:cubicBezTo>
                  <a:cubicBezTo>
                    <a:pt x="1507" y="916"/>
                    <a:pt x="1507" y="916"/>
                    <a:pt x="1507" y="916"/>
                  </a:cubicBezTo>
                  <a:cubicBezTo>
                    <a:pt x="2072" y="1129"/>
                    <a:pt x="2072" y="1129"/>
                    <a:pt x="2072" y="1129"/>
                  </a:cubicBezTo>
                  <a:cubicBezTo>
                    <a:pt x="2172" y="533"/>
                    <a:pt x="2172" y="533"/>
                    <a:pt x="2172" y="533"/>
                  </a:cubicBezTo>
                  <a:cubicBezTo>
                    <a:pt x="2053" y="602"/>
                    <a:pt x="2053" y="602"/>
                    <a:pt x="2053" y="602"/>
                  </a:cubicBezTo>
                  <a:cubicBezTo>
                    <a:pt x="1946" y="424"/>
                    <a:pt x="1795" y="275"/>
                    <a:pt x="1616" y="170"/>
                  </a:cubicBezTo>
                  <a:cubicBezTo>
                    <a:pt x="1426" y="59"/>
                    <a:pt x="1209" y="0"/>
                    <a:pt x="988" y="0"/>
                  </a:cubicBezTo>
                  <a:close/>
                </a:path>
              </a:pathLst>
            </a:custGeom>
            <a:gradFill>
              <a:gsLst>
                <a:gs pos="0">
                  <a:schemeClr val="tx1">
                    <a:alpha val="0"/>
                  </a:schemeClr>
                </a:gs>
                <a:gs pos="100000">
                  <a:schemeClr val="tx1"/>
                </a:gs>
              </a:gsLst>
              <a:lin ang="0" scaled="0"/>
            </a:gradFill>
            <a:ln>
              <a:noFill/>
            </a:ln>
            <a:effectLst>
              <a:outerShdw blurRad="63500" algn="ctr" rotWithShape="0">
                <a:schemeClr val="tx1"/>
              </a:outerShdw>
            </a:effectLst>
          </p:spPr>
          <p:txBody>
            <a:bodyPr vert="horz" wrap="square" lIns="91440" tIns="45720" rIns="91440" bIns="45720" numCol="1" anchor="t" anchorCtr="0" compatLnSpc="1">
              <a:prstTxWarp prst="textNoShape">
                <a:avLst/>
              </a:prstTxWarp>
            </a:bodyPr>
            <a:lstStyle/>
            <a:p>
              <a:pPr defTabSz="685864"/>
              <a:endParaRPr lang="en-US">
                <a:solidFill>
                  <a:srgbClr val="FFFFFF"/>
                </a:solidFill>
              </a:endParaRPr>
            </a:p>
          </p:txBody>
        </p:sp>
      </p:grpSp>
      <p:sp>
        <p:nvSpPr>
          <p:cNvPr id="106" name="Up Arrow 105"/>
          <p:cNvSpPr/>
          <p:nvPr/>
        </p:nvSpPr>
        <p:spPr bwMode="auto">
          <a:xfrm>
            <a:off x="6936148" y="3065057"/>
            <a:ext cx="349373" cy="262158"/>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6" name="Rectangle 5"/>
          <p:cNvSpPr/>
          <p:nvPr/>
        </p:nvSpPr>
        <p:spPr bwMode="auto">
          <a:xfrm>
            <a:off x="6544456" y="3847953"/>
            <a:ext cx="1141066" cy="266855"/>
          </a:xfrm>
          <a:prstGeom prst="rect">
            <a:avLst/>
          </a:prstGeom>
          <a:noFill/>
          <a:ln w="19050">
            <a:solidFill>
              <a:schemeClr val="tx1"/>
            </a:solidFill>
            <a:round/>
            <a:headEnd/>
            <a:tailEnd type="oval" w="med" len="med"/>
          </a:ln>
        </p:spPr>
        <p:txBody>
          <a:bodyPr lIns="68589" tIns="34295" rIns="68589" bIns="34295" rtlCol="0" anchor="ctr"/>
          <a:lstStyle/>
          <a:p>
            <a:pPr algn="ctr"/>
            <a:r>
              <a:rPr lang="en-US" sz="1100" dirty="0">
                <a:solidFill>
                  <a:schemeClr val="bg2">
                    <a:lumMod val="50000"/>
                  </a:schemeClr>
                </a:solidFill>
              </a:rPr>
              <a:t>Experiment</a:t>
            </a:r>
          </a:p>
        </p:txBody>
      </p:sp>
      <p:sp>
        <p:nvSpPr>
          <p:cNvPr id="107" name="Rectangle 106"/>
          <p:cNvSpPr/>
          <p:nvPr/>
        </p:nvSpPr>
        <p:spPr bwMode="auto">
          <a:xfrm>
            <a:off x="6555135" y="3314708"/>
            <a:ext cx="1141066" cy="266855"/>
          </a:xfrm>
          <a:prstGeom prst="rect">
            <a:avLst/>
          </a:prstGeom>
          <a:noFill/>
          <a:ln w="19050">
            <a:solidFill>
              <a:schemeClr val="tx1"/>
            </a:solidFill>
            <a:round/>
            <a:headEnd/>
            <a:tailEnd type="oval" w="med" len="med"/>
          </a:ln>
        </p:spPr>
        <p:txBody>
          <a:bodyPr lIns="68589" tIns="34295" rIns="68589" bIns="34295" rtlCol="0" anchor="ctr"/>
          <a:lstStyle/>
          <a:p>
            <a:pPr algn="ctr"/>
            <a:r>
              <a:rPr lang="en-US" sz="1100" dirty="0">
                <a:solidFill>
                  <a:schemeClr val="bg2">
                    <a:lumMod val="50000"/>
                  </a:schemeClr>
                </a:solidFill>
              </a:rPr>
              <a:t>POC</a:t>
            </a:r>
          </a:p>
        </p:txBody>
      </p:sp>
      <p:sp>
        <p:nvSpPr>
          <p:cNvPr id="108" name="Rectangle 107"/>
          <p:cNvSpPr/>
          <p:nvPr/>
        </p:nvSpPr>
        <p:spPr bwMode="auto">
          <a:xfrm>
            <a:off x="6531843" y="2794955"/>
            <a:ext cx="1141066" cy="266855"/>
          </a:xfrm>
          <a:prstGeom prst="rect">
            <a:avLst/>
          </a:prstGeom>
          <a:noFill/>
          <a:ln w="19050">
            <a:solidFill>
              <a:schemeClr val="tx1"/>
            </a:solidFill>
            <a:round/>
            <a:headEnd/>
            <a:tailEnd type="oval" w="med" len="med"/>
          </a:ln>
        </p:spPr>
        <p:txBody>
          <a:bodyPr lIns="68589" tIns="34295" rIns="68589" bIns="34295" rtlCol="0" anchor="ctr"/>
          <a:lstStyle/>
          <a:p>
            <a:pPr algn="ctr"/>
            <a:r>
              <a:rPr lang="en-US" sz="1100" dirty="0">
                <a:solidFill>
                  <a:schemeClr val="bg2">
                    <a:lumMod val="50000"/>
                  </a:schemeClr>
                </a:solidFill>
              </a:rPr>
              <a:t>Pilot</a:t>
            </a:r>
          </a:p>
        </p:txBody>
      </p:sp>
      <p:sp>
        <p:nvSpPr>
          <p:cNvPr id="114" name="Up Arrow 113"/>
          <p:cNvSpPr/>
          <p:nvPr/>
        </p:nvSpPr>
        <p:spPr bwMode="auto">
          <a:xfrm rot="16200000">
            <a:off x="5166175" y="1806935"/>
            <a:ext cx="412658" cy="2056607"/>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vert" wrap="square" lIns="68586" tIns="34293" rIns="68586" bIns="34293" numCol="1" rtlCol="0" anchor="ctr" anchorCtr="0" compatLnSpc="1">
            <a:prstTxWarp prst="textNoShape">
              <a:avLst/>
            </a:prstTxWarp>
          </a:bodyPr>
          <a:lstStyle/>
          <a:p>
            <a:pPr algn="r" defTabSz="685666" fontAlgn="base">
              <a:spcBef>
                <a:spcPct val="0"/>
              </a:spcBef>
              <a:spcAft>
                <a:spcPct val="0"/>
              </a:spcAft>
            </a:pPr>
            <a:r>
              <a:rPr lang="en-US" sz="1200" dirty="0">
                <a:solidFill>
                  <a:schemeClr val="bg2">
                    <a:lumMod val="50000"/>
                  </a:schemeClr>
                </a:solidFill>
                <a:latin typeface="Segoe" pitchFamily="34" charset="0"/>
              </a:rPr>
              <a:t>IT Support</a:t>
            </a:r>
          </a:p>
        </p:txBody>
      </p:sp>
      <p:sp>
        <p:nvSpPr>
          <p:cNvPr id="115" name="Up Arrow 114"/>
          <p:cNvSpPr/>
          <p:nvPr/>
        </p:nvSpPr>
        <p:spPr bwMode="auto">
          <a:xfrm>
            <a:off x="6936148" y="3606396"/>
            <a:ext cx="349373" cy="262158"/>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117" name="Rectangle 116"/>
          <p:cNvSpPr/>
          <p:nvPr/>
        </p:nvSpPr>
        <p:spPr bwMode="auto">
          <a:xfrm>
            <a:off x="7949515" y="3307879"/>
            <a:ext cx="965899" cy="266855"/>
          </a:xfrm>
          <a:prstGeom prst="rect">
            <a:avLst/>
          </a:prstGeom>
          <a:noFill/>
          <a:ln w="9525">
            <a:noFill/>
            <a:round/>
            <a:headEnd/>
            <a:tailEnd type="oval" w="med" len="med"/>
          </a:ln>
        </p:spPr>
        <p:txBody>
          <a:bodyPr lIns="68589" tIns="34295" rIns="68589" bIns="34295" rtlCol="0" anchor="ctr"/>
          <a:lstStyle/>
          <a:p>
            <a:pPr algn="ctr"/>
            <a:r>
              <a:rPr lang="en-US" sz="800" dirty="0">
                <a:solidFill>
                  <a:schemeClr val="accent5">
                    <a:lumMod val="60000"/>
                    <a:lumOff val="40000"/>
                  </a:schemeClr>
                </a:solidFill>
              </a:rPr>
              <a:t>Iterate </a:t>
            </a:r>
            <a:endParaRPr lang="en-US" sz="800" dirty="0" smtClean="0">
              <a:solidFill>
                <a:schemeClr val="accent5">
                  <a:lumMod val="60000"/>
                  <a:lumOff val="40000"/>
                </a:schemeClr>
              </a:solidFill>
            </a:endParaRPr>
          </a:p>
          <a:p>
            <a:pPr algn="ctr"/>
            <a:r>
              <a:rPr lang="en-US" sz="800" dirty="0" smtClean="0">
                <a:solidFill>
                  <a:schemeClr val="accent5">
                    <a:lumMod val="60000"/>
                    <a:lumOff val="40000"/>
                  </a:schemeClr>
                </a:solidFill>
              </a:rPr>
              <a:t>Transform</a:t>
            </a:r>
            <a:endParaRPr lang="en-US" sz="800" dirty="0">
              <a:solidFill>
                <a:schemeClr val="accent5">
                  <a:lumMod val="60000"/>
                  <a:lumOff val="40000"/>
                </a:schemeClr>
              </a:solidFill>
            </a:endParaRPr>
          </a:p>
        </p:txBody>
      </p:sp>
      <p:sp>
        <p:nvSpPr>
          <p:cNvPr id="118" name="Up Arrow 117"/>
          <p:cNvSpPr/>
          <p:nvPr/>
        </p:nvSpPr>
        <p:spPr bwMode="auto">
          <a:xfrm>
            <a:off x="6850572" y="2331023"/>
            <a:ext cx="550211" cy="398955"/>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119" name="Up Arrow 118"/>
          <p:cNvSpPr/>
          <p:nvPr/>
        </p:nvSpPr>
        <p:spPr bwMode="auto">
          <a:xfrm rot="1800000">
            <a:off x="7546180" y="2410376"/>
            <a:ext cx="550211" cy="398955"/>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120" name="TextBox 119"/>
          <p:cNvSpPr txBox="1"/>
          <p:nvPr/>
        </p:nvSpPr>
        <p:spPr>
          <a:xfrm>
            <a:off x="6629482" y="2091324"/>
            <a:ext cx="976682" cy="184666"/>
          </a:xfrm>
          <a:prstGeom prst="rect">
            <a:avLst/>
          </a:prstGeom>
          <a:noFill/>
        </p:spPr>
        <p:txBody>
          <a:bodyPr wrap="square" lIns="0" tIns="0" rIns="0" bIns="0" rtlCol="0">
            <a:spAutoFit/>
          </a:bodyPr>
          <a:lstStyle/>
          <a:p>
            <a:pPr algn="ctr" defTabSz="685864"/>
            <a:r>
              <a:rPr lang="en-US" sz="1200" dirty="0">
                <a:solidFill>
                  <a:schemeClr val="bg2">
                    <a:lumMod val="50000"/>
                  </a:schemeClr>
                </a:solidFill>
              </a:rPr>
              <a:t>Keep</a:t>
            </a:r>
          </a:p>
        </p:txBody>
      </p:sp>
      <p:sp>
        <p:nvSpPr>
          <p:cNvPr id="121" name="TextBox 120"/>
          <p:cNvSpPr txBox="1"/>
          <p:nvPr/>
        </p:nvSpPr>
        <p:spPr>
          <a:xfrm>
            <a:off x="7561659" y="2228851"/>
            <a:ext cx="976682" cy="184666"/>
          </a:xfrm>
          <a:prstGeom prst="rect">
            <a:avLst/>
          </a:prstGeom>
          <a:noFill/>
        </p:spPr>
        <p:txBody>
          <a:bodyPr wrap="square" lIns="0" tIns="0" rIns="0" bIns="0" rtlCol="0">
            <a:spAutoFit/>
          </a:bodyPr>
          <a:lstStyle/>
          <a:p>
            <a:pPr algn="ctr" defTabSz="685864"/>
            <a:r>
              <a:rPr lang="en-US" sz="1200" dirty="0">
                <a:solidFill>
                  <a:schemeClr val="bg2">
                    <a:lumMod val="50000"/>
                  </a:schemeClr>
                </a:solidFill>
              </a:rPr>
              <a:t>Kill</a:t>
            </a:r>
          </a:p>
        </p:txBody>
      </p:sp>
      <p:sp>
        <p:nvSpPr>
          <p:cNvPr id="123" name="TextBox 122"/>
          <p:cNvSpPr txBox="1"/>
          <p:nvPr/>
        </p:nvSpPr>
        <p:spPr>
          <a:xfrm>
            <a:off x="1725968" y="4505955"/>
            <a:ext cx="2093595" cy="184666"/>
          </a:xfrm>
          <a:prstGeom prst="rect">
            <a:avLst/>
          </a:prstGeom>
          <a:noFill/>
        </p:spPr>
        <p:txBody>
          <a:bodyPr wrap="square" lIns="0" tIns="0" rIns="0" bIns="0" rtlCol="0">
            <a:spAutoFit/>
          </a:bodyPr>
          <a:lstStyle/>
          <a:p>
            <a:pPr algn="ctr" defTabSz="685864"/>
            <a:r>
              <a:rPr lang="en-US" sz="1200" b="1" dirty="0">
                <a:solidFill>
                  <a:schemeClr val="bg2">
                    <a:lumMod val="50000"/>
                  </a:schemeClr>
                </a:solidFill>
              </a:rPr>
              <a:t>IT Pro / IT Supported</a:t>
            </a:r>
          </a:p>
        </p:txBody>
      </p:sp>
      <p:sp>
        <p:nvSpPr>
          <p:cNvPr id="113" name="Up Arrow 112"/>
          <p:cNvSpPr/>
          <p:nvPr/>
        </p:nvSpPr>
        <p:spPr bwMode="auto">
          <a:xfrm rot="4262407">
            <a:off x="5117873" y="842511"/>
            <a:ext cx="412658" cy="2368523"/>
          </a:xfrm>
          <a:prstGeom prst="upArrow">
            <a:avLst/>
          </a:prstGeom>
          <a:gradFill flip="none" rotWithShape="1">
            <a:gsLst>
              <a:gs pos="0">
                <a:schemeClr val="bg1">
                  <a:alpha val="0"/>
                </a:schemeClr>
              </a:gs>
              <a:gs pos="24000">
                <a:schemeClr val="tx1">
                  <a:alpha val="7000"/>
                </a:schemeClr>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i="1" dirty="0">
              <a:gradFill>
                <a:gsLst>
                  <a:gs pos="0">
                    <a:srgbClr val="FFFFFF"/>
                  </a:gs>
                  <a:gs pos="86000">
                    <a:srgbClr val="FFFFFF"/>
                  </a:gs>
                </a:gsLst>
                <a:lin ang="5400000" scaled="0"/>
              </a:gradFill>
              <a:latin typeface="Segoe" pitchFamily="34" charset="0"/>
            </a:endParaRPr>
          </a:p>
        </p:txBody>
      </p:sp>
      <p:sp>
        <p:nvSpPr>
          <p:cNvPr id="126" name="TextBox 125"/>
          <p:cNvSpPr txBox="1"/>
          <p:nvPr/>
        </p:nvSpPr>
        <p:spPr>
          <a:xfrm>
            <a:off x="4419601" y="2133743"/>
            <a:ext cx="2133600" cy="477072"/>
          </a:xfrm>
          <a:prstGeom prst="rect">
            <a:avLst/>
          </a:prstGeom>
          <a:solidFill>
            <a:srgbClr val="B1D1B1"/>
          </a:solidFill>
        </p:spPr>
        <p:txBody>
          <a:bodyPr wrap="square" lIns="68589" tIns="68589" rIns="68589" bIns="68589" rtlCol="0" anchor="ctr">
            <a:spAutoFit/>
          </a:bodyPr>
          <a:lstStyle/>
          <a:p>
            <a:pPr algn="ctr" defTabSz="685864"/>
            <a:r>
              <a:rPr lang="en-US" sz="1100" dirty="0">
                <a:gradFill>
                  <a:gsLst>
                    <a:gs pos="0">
                      <a:srgbClr val="FFFFFF"/>
                    </a:gs>
                    <a:gs pos="86000">
                      <a:srgbClr val="FFFFFF"/>
                    </a:gs>
                  </a:gsLst>
                  <a:lin ang="5400000" scaled="0"/>
                </a:gradFill>
              </a:rPr>
              <a:t>Stable, Defined, Valuable</a:t>
            </a:r>
          </a:p>
          <a:p>
            <a:pPr algn="ctr" defTabSz="685864"/>
            <a:r>
              <a:rPr lang="en-US" sz="1100" b="1" dirty="0">
                <a:gradFill>
                  <a:gsLst>
                    <a:gs pos="0">
                      <a:srgbClr val="FFFFFF"/>
                    </a:gs>
                    <a:gs pos="86000">
                      <a:srgbClr val="FFFFFF"/>
                    </a:gs>
                  </a:gsLst>
                  <a:lin ang="5400000" scaled="0"/>
                </a:gradFill>
              </a:rPr>
              <a:t>Data Stewardship</a:t>
            </a:r>
          </a:p>
        </p:txBody>
      </p:sp>
      <p:sp>
        <p:nvSpPr>
          <p:cNvPr id="116" name="TextBox 115"/>
          <p:cNvSpPr txBox="1"/>
          <p:nvPr/>
        </p:nvSpPr>
        <p:spPr>
          <a:xfrm>
            <a:off x="421280" y="3657601"/>
            <a:ext cx="1483720" cy="184666"/>
          </a:xfrm>
          <a:prstGeom prst="rect">
            <a:avLst/>
          </a:prstGeom>
          <a:noFill/>
        </p:spPr>
        <p:txBody>
          <a:bodyPr wrap="square" lIns="0" tIns="0" rIns="0" bIns="0" rtlCol="0">
            <a:spAutoFit/>
          </a:bodyPr>
          <a:lstStyle/>
          <a:p>
            <a:pPr defTabSz="685864"/>
            <a:r>
              <a:rPr lang="en-US" sz="1200" dirty="0">
                <a:solidFill>
                  <a:schemeClr val="bg2">
                    <a:lumMod val="50000"/>
                  </a:schemeClr>
                </a:solidFill>
              </a:rPr>
              <a:t>Existing Data</a:t>
            </a:r>
          </a:p>
        </p:txBody>
      </p:sp>
      <p:grpSp>
        <p:nvGrpSpPr>
          <p:cNvPr id="2" name="Group 1"/>
          <p:cNvGrpSpPr/>
          <p:nvPr/>
        </p:nvGrpSpPr>
        <p:grpSpPr>
          <a:xfrm>
            <a:off x="6220110" y="2000264"/>
            <a:ext cx="2390490" cy="1393222"/>
            <a:chOff x="7936543" y="1963579"/>
            <a:chExt cx="2390490" cy="1857628"/>
          </a:xfrm>
        </p:grpSpPr>
        <p:grpSp>
          <p:nvGrpSpPr>
            <p:cNvPr id="5" name="Group 4"/>
            <p:cNvGrpSpPr/>
            <p:nvPr/>
          </p:nvGrpSpPr>
          <p:grpSpPr>
            <a:xfrm>
              <a:off x="7936543" y="2291226"/>
              <a:ext cx="2390490" cy="1529981"/>
              <a:chOff x="5839861" y="2686418"/>
              <a:chExt cx="2390490" cy="1529981"/>
            </a:xfrm>
          </p:grpSpPr>
          <p:pic>
            <p:nvPicPr>
              <p:cNvPr id="239" name="Picture 238"/>
              <p:cNvPicPr>
                <a:picLocks noChangeAspect="1"/>
              </p:cNvPicPr>
              <p:nvPr/>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093299" y="2686418"/>
                <a:ext cx="1047189" cy="785036"/>
              </a:xfrm>
              <a:prstGeom prst="rect">
                <a:avLst/>
              </a:prstGeom>
            </p:spPr>
          </p:pic>
          <p:grpSp>
            <p:nvGrpSpPr>
              <p:cNvPr id="4" name="Spreadsheets"/>
              <p:cNvGrpSpPr/>
              <p:nvPr/>
            </p:nvGrpSpPr>
            <p:grpSpPr>
              <a:xfrm>
                <a:off x="5968437" y="3074803"/>
                <a:ext cx="1015745" cy="893447"/>
                <a:chOff x="5749362" y="2761217"/>
                <a:chExt cx="1015745" cy="893447"/>
              </a:xfrm>
            </p:grpSpPr>
            <p:sp>
              <p:nvSpPr>
                <p:cNvPr id="3" name="Rectangle 2"/>
                <p:cNvSpPr/>
                <p:nvPr/>
              </p:nvSpPr>
              <p:spPr bwMode="auto">
                <a:xfrm>
                  <a:off x="5753100" y="2762250"/>
                  <a:ext cx="1000125" cy="8858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pic>
              <p:nvPicPr>
                <p:cNvPr id="240" name="Picture 3"/>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5749362" y="2761217"/>
                  <a:ext cx="1015745" cy="893447"/>
                </a:xfrm>
                <a:prstGeom prst="rect">
                  <a:avLst/>
                </a:prstGeom>
                <a:noFill/>
                <a:extLst>
                  <a:ext uri="{909E8E84-426E-40DD-AFC4-6F175D3DCCD1}">
                    <a14:hiddenFill xmlns:a14="http://schemas.microsoft.com/office/drawing/2010/main">
                      <a:solidFill>
                        <a:srgbClr val="FFFFFF"/>
                      </a:solidFill>
                    </a14:hiddenFill>
                  </a:ext>
                </a:extLst>
              </p:spPr>
            </p:pic>
          </p:grpSp>
          <p:sp>
            <p:nvSpPr>
              <p:cNvPr id="241" name="TextBox 240"/>
              <p:cNvSpPr txBox="1"/>
              <p:nvPr/>
            </p:nvSpPr>
            <p:spPr>
              <a:xfrm>
                <a:off x="5839861" y="4031734"/>
                <a:ext cx="127289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Spreadsheets</a:t>
                </a:r>
                <a:endParaRPr lang="en-US" sz="1500" dirty="0">
                  <a:solidFill>
                    <a:schemeClr val="bg2">
                      <a:lumMod val="50000"/>
                    </a:schemeClr>
                  </a:solidFill>
                </a:endParaRPr>
              </a:p>
            </p:txBody>
          </p:sp>
          <p:sp>
            <p:nvSpPr>
              <p:cNvPr id="242" name="TextBox 241"/>
              <p:cNvSpPr txBox="1"/>
              <p:nvPr/>
            </p:nvSpPr>
            <p:spPr>
              <a:xfrm>
                <a:off x="7127685" y="3524050"/>
                <a:ext cx="1102666" cy="184665"/>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Specialized Tools</a:t>
                </a:r>
                <a:endParaRPr lang="en-US" sz="1500" dirty="0">
                  <a:solidFill>
                    <a:schemeClr val="bg2">
                      <a:lumMod val="50000"/>
                    </a:schemeClr>
                  </a:solidFill>
                </a:endParaRPr>
              </a:p>
            </p:txBody>
          </p:sp>
        </p:grpSp>
        <p:sp>
          <p:nvSpPr>
            <p:cNvPr id="127" name="TextBox 126"/>
            <p:cNvSpPr txBox="1"/>
            <p:nvPr/>
          </p:nvSpPr>
          <p:spPr>
            <a:xfrm>
              <a:off x="8624518" y="1963579"/>
              <a:ext cx="976682" cy="246221"/>
            </a:xfrm>
            <a:prstGeom prst="rect">
              <a:avLst/>
            </a:prstGeom>
            <a:noFill/>
          </p:spPr>
          <p:txBody>
            <a:bodyPr wrap="square" lIns="0" tIns="0" rIns="0" bIns="0" rtlCol="0">
              <a:spAutoFit/>
            </a:bodyPr>
            <a:lstStyle/>
            <a:p>
              <a:pPr algn="ctr" defTabSz="685864"/>
              <a:r>
                <a:rPr lang="en-US" sz="1200" dirty="0">
                  <a:solidFill>
                    <a:schemeClr val="bg2">
                      <a:lumMod val="50000"/>
                    </a:schemeClr>
                  </a:solidFill>
                </a:rPr>
                <a:t>Ad Hoc</a:t>
              </a:r>
            </a:p>
          </p:txBody>
        </p:sp>
      </p:grpSp>
      <p:sp>
        <p:nvSpPr>
          <p:cNvPr id="122" name="Rectangle 121"/>
          <p:cNvSpPr/>
          <p:nvPr/>
        </p:nvSpPr>
        <p:spPr bwMode="auto">
          <a:xfrm>
            <a:off x="228600" y="457203"/>
            <a:ext cx="8782050" cy="4571999"/>
          </a:xfrm>
          <a:prstGeom prst="rect">
            <a:avLst/>
          </a:prstGeom>
          <a:noFill/>
          <a:ln w="19050">
            <a:solidFill>
              <a:srgbClr val="CFE3CF"/>
            </a:solidFill>
            <a:headEnd/>
            <a:tailEnd type="oval" w="med" len="med"/>
          </a:ln>
        </p:spPr>
        <p:style>
          <a:lnRef idx="2">
            <a:schemeClr val="accent3">
              <a:shade val="50000"/>
            </a:schemeClr>
          </a:lnRef>
          <a:fillRef idx="1">
            <a:schemeClr val="accent3"/>
          </a:fillRef>
          <a:effectRef idx="0">
            <a:schemeClr val="accent3"/>
          </a:effectRef>
          <a:fontRef idx="minor">
            <a:schemeClr val="lt1"/>
          </a:fontRef>
        </p:style>
        <p:txBody>
          <a:bodyPr lIns="68589" tIns="34295" rIns="68589" bIns="34295" rtlCol="0" anchor="ctr"/>
          <a:lstStyle/>
          <a:p>
            <a:pPr algn="ctr"/>
            <a:endParaRPr lang="en-US">
              <a:solidFill>
                <a:srgbClr val="FFFFFF"/>
              </a:solidFill>
            </a:endParaRPr>
          </a:p>
        </p:txBody>
      </p:sp>
      <p:sp>
        <p:nvSpPr>
          <p:cNvPr id="128" name="Rectangle 127"/>
          <p:cNvSpPr/>
          <p:nvPr/>
        </p:nvSpPr>
        <p:spPr bwMode="auto">
          <a:xfrm>
            <a:off x="8538341" y="457203"/>
            <a:ext cx="472308" cy="4571998"/>
          </a:xfrm>
          <a:prstGeom prst="rect">
            <a:avLst/>
          </a:prstGeom>
          <a:solidFill>
            <a:srgbClr val="B1D1B1">
              <a:alpha val="59000"/>
            </a:srgbClr>
          </a:solidFill>
          <a:ln w="12700">
            <a:solidFill>
              <a:srgbClr val="CFE3CF"/>
            </a:solidFill>
            <a:headEnd/>
            <a:tailEnd type="oval" w="med" len="med"/>
          </a:ln>
        </p:spPr>
        <p:style>
          <a:lnRef idx="2">
            <a:schemeClr val="accent3">
              <a:shade val="50000"/>
            </a:schemeClr>
          </a:lnRef>
          <a:fillRef idx="1">
            <a:schemeClr val="accent3"/>
          </a:fillRef>
          <a:effectRef idx="0">
            <a:schemeClr val="accent3"/>
          </a:effectRef>
          <a:fontRef idx="minor">
            <a:schemeClr val="lt1"/>
          </a:fontRef>
        </p:style>
        <p:txBody>
          <a:bodyPr vert="vert" lIns="68589" tIns="34295" rIns="68589" bIns="34295" rtlCol="0" anchor="ctr"/>
          <a:lstStyle/>
          <a:p>
            <a:pPr algn="ctr"/>
            <a:r>
              <a:rPr lang="en-US" dirty="0">
                <a:solidFill>
                  <a:srgbClr val="FFFFFF"/>
                </a:solidFill>
              </a:rPr>
              <a:t>Governance &amp; Data Stewardship</a:t>
            </a:r>
          </a:p>
        </p:txBody>
      </p:sp>
      <p:sp>
        <p:nvSpPr>
          <p:cNvPr id="129" name="TextBox 128"/>
          <p:cNvSpPr txBox="1"/>
          <p:nvPr/>
        </p:nvSpPr>
        <p:spPr>
          <a:xfrm>
            <a:off x="13" y="5538919"/>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The business can iterate on the data, getting a better understanding</a:t>
            </a:r>
          </a:p>
        </p:txBody>
      </p:sp>
      <p:sp>
        <p:nvSpPr>
          <p:cNvPr id="134" name="TextBox 133"/>
          <p:cNvSpPr txBox="1"/>
          <p:nvPr/>
        </p:nvSpPr>
        <p:spPr>
          <a:xfrm>
            <a:off x="13" y="5538919"/>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The business may decide to keep the solution or kill it</a:t>
            </a:r>
          </a:p>
        </p:txBody>
      </p:sp>
      <p:sp>
        <p:nvSpPr>
          <p:cNvPr id="136" name="TextBox 135"/>
          <p:cNvSpPr txBox="1"/>
          <p:nvPr/>
        </p:nvSpPr>
        <p:spPr>
          <a:xfrm>
            <a:off x="13" y="5538919"/>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Or choose to invest in support for valuable &amp; stable data that has stewardship</a:t>
            </a:r>
          </a:p>
        </p:txBody>
      </p:sp>
      <p:sp>
        <p:nvSpPr>
          <p:cNvPr id="138" name="TextBox 137"/>
          <p:cNvSpPr txBox="1"/>
          <p:nvPr/>
        </p:nvSpPr>
        <p:spPr>
          <a:xfrm>
            <a:off x="13" y="5538919"/>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IT moves the stabilized transformations into Production for support &amp; scale</a:t>
            </a:r>
          </a:p>
        </p:txBody>
      </p:sp>
      <p:sp>
        <p:nvSpPr>
          <p:cNvPr id="142" name="TextBox 141"/>
          <p:cNvSpPr txBox="1"/>
          <p:nvPr/>
        </p:nvSpPr>
        <p:spPr>
          <a:xfrm>
            <a:off x="13" y="5538919"/>
            <a:ext cx="9143999" cy="230832"/>
          </a:xfrm>
          <a:prstGeom prst="rect">
            <a:avLst/>
          </a:prstGeom>
          <a:noFill/>
        </p:spPr>
        <p:txBody>
          <a:bodyPr wrap="square" lIns="0" tIns="0" rIns="0" bIns="0" rtlCol="0">
            <a:spAutoFit/>
          </a:bodyPr>
          <a:lstStyle/>
          <a:p>
            <a:pPr algn="ctr" defTabSz="685864"/>
            <a:r>
              <a:rPr lang="en-US" sz="1500" dirty="0">
                <a:gradFill>
                  <a:gsLst>
                    <a:gs pos="0">
                      <a:srgbClr val="FFFFFF"/>
                    </a:gs>
                    <a:gs pos="100000">
                      <a:srgbClr val="FFFFFF"/>
                    </a:gs>
                  </a:gsLst>
                  <a:lin ang="5400000" scaled="0"/>
                </a:gradFill>
              </a:rPr>
              <a:t>All of this should be on a common platform provided by IT</a:t>
            </a:r>
          </a:p>
        </p:txBody>
      </p:sp>
      <p:sp>
        <p:nvSpPr>
          <p:cNvPr id="124" name="TextBox 123"/>
          <p:cNvSpPr txBox="1"/>
          <p:nvPr/>
        </p:nvSpPr>
        <p:spPr>
          <a:xfrm>
            <a:off x="5286375" y="2943234"/>
            <a:ext cx="1272896" cy="138499"/>
          </a:xfrm>
          <a:prstGeom prst="rect">
            <a:avLst/>
          </a:prstGeom>
          <a:noFill/>
        </p:spPr>
        <p:txBody>
          <a:bodyPr wrap="square" lIns="0" tIns="0" rIns="0" bIns="0" rtlCol="0">
            <a:spAutoFit/>
          </a:bodyPr>
          <a:lstStyle/>
          <a:p>
            <a:pPr algn="ctr" defTabSz="685864"/>
            <a:r>
              <a:rPr lang="en-US" sz="900" dirty="0">
                <a:solidFill>
                  <a:schemeClr val="bg2">
                    <a:lumMod val="50000"/>
                  </a:schemeClr>
                </a:solidFill>
              </a:rPr>
              <a:t>Requirements</a:t>
            </a:r>
            <a:endParaRPr lang="en-US" sz="1500" dirty="0">
              <a:solidFill>
                <a:schemeClr val="bg2">
                  <a:lumMod val="50000"/>
                </a:schemeClr>
              </a:solidFill>
            </a:endParaRPr>
          </a:p>
        </p:txBody>
      </p:sp>
      <p:sp>
        <p:nvSpPr>
          <p:cNvPr id="130" name="Rectangle 129"/>
          <p:cNvSpPr/>
          <p:nvPr/>
        </p:nvSpPr>
        <p:spPr bwMode="auto">
          <a:xfrm rot="16200000">
            <a:off x="4472332" y="490890"/>
            <a:ext cx="294588" cy="8782047"/>
          </a:xfrm>
          <a:prstGeom prst="rect">
            <a:avLst/>
          </a:prstGeom>
          <a:solidFill>
            <a:srgbClr val="B1D1B1">
              <a:alpha val="88000"/>
            </a:srgbClr>
          </a:solidFill>
          <a:ln w="12700">
            <a:solidFill>
              <a:srgbClr val="CFE3CF"/>
            </a:solidFill>
            <a:headEnd/>
            <a:tailEnd type="oval" w="med" len="med"/>
          </a:ln>
        </p:spPr>
        <p:style>
          <a:lnRef idx="2">
            <a:schemeClr val="accent3">
              <a:shade val="50000"/>
            </a:schemeClr>
          </a:lnRef>
          <a:fillRef idx="1">
            <a:schemeClr val="accent3"/>
          </a:fillRef>
          <a:effectRef idx="0">
            <a:schemeClr val="accent3"/>
          </a:effectRef>
          <a:fontRef idx="minor">
            <a:schemeClr val="lt1"/>
          </a:fontRef>
        </p:style>
        <p:txBody>
          <a:bodyPr vert="vert" lIns="68589" tIns="34295" rIns="68589" bIns="34295" rtlCol="0" anchor="ctr"/>
          <a:lstStyle/>
          <a:p>
            <a:pPr algn="ctr"/>
            <a:r>
              <a:rPr lang="en-US" dirty="0">
                <a:solidFill>
                  <a:srgbClr val="FFFFFF"/>
                </a:solidFill>
              </a:rPr>
              <a:t>Common Platform</a:t>
            </a:r>
          </a:p>
        </p:txBody>
      </p:sp>
      <p:sp>
        <p:nvSpPr>
          <p:cNvPr id="8" name="Title 7"/>
          <p:cNvSpPr>
            <a:spLocks noGrp="1"/>
          </p:cNvSpPr>
          <p:nvPr>
            <p:ph type="title"/>
          </p:nvPr>
        </p:nvSpPr>
        <p:spPr>
          <a:xfrm>
            <a:off x="457200" y="15478"/>
            <a:ext cx="8229600" cy="422672"/>
          </a:xfrm>
        </p:spPr>
        <p:txBody>
          <a:bodyPr>
            <a:normAutofit fontScale="90000"/>
          </a:bodyPr>
          <a:lstStyle/>
          <a:p>
            <a:r>
              <a:rPr lang="en-US" dirty="0" smtClean="0"/>
              <a:t>Change the Model: ETL </a:t>
            </a:r>
            <a:r>
              <a:rPr lang="en-US" dirty="0" smtClean="0">
                <a:sym typeface="Wingdings" pitchFamily="2" charset="2"/>
              </a:rPr>
              <a:t> EL, iterate </a:t>
            </a:r>
            <a:r>
              <a:rPr lang="en-US" sz="1800" i="1" dirty="0" smtClean="0">
                <a:sym typeface="Wingdings" pitchFamily="2" charset="2"/>
              </a:rPr>
              <a:t>then</a:t>
            </a:r>
            <a:r>
              <a:rPr lang="en-US" sz="1800" dirty="0" smtClean="0">
                <a:sym typeface="Wingdings" pitchFamily="2" charset="2"/>
              </a:rPr>
              <a:t> </a:t>
            </a:r>
            <a:r>
              <a:rPr lang="en-US" dirty="0">
                <a:sym typeface="Wingdings" pitchFamily="2" charset="2"/>
              </a:rPr>
              <a:t>T</a:t>
            </a:r>
            <a:endParaRPr lang="en-US" dirty="0"/>
          </a:p>
        </p:txBody>
      </p:sp>
    </p:spTree>
    <p:extLst>
      <p:ext uri="{BB962C8B-B14F-4D97-AF65-F5344CB8AC3E}">
        <p14:creationId xmlns:p14="http://schemas.microsoft.com/office/powerpoint/2010/main" val="68544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1000"/>
                                        <p:tgtEl>
                                          <p:spTgt spid="130"/>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p:stCondLst>
                              <p:cond delay="2300"/>
                            </p:stCondLst>
                            <p:childTnLst>
                              <p:par>
                                <p:cTn id="15" presetID="22" presetClass="entr" presetSubtype="8" fill="hold" grpId="0" nodeType="after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wipe(left)">
                                      <p:cBhvr>
                                        <p:cTn id="17" dur="1000"/>
                                        <p:tgtEl>
                                          <p:spTgt spid="25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wipe(left)">
                                      <p:cBhvr>
                                        <p:cTn id="20" dur="1000"/>
                                        <p:tgtEl>
                                          <p:spTgt spid="184"/>
                                        </p:tgtEl>
                                      </p:cBhvr>
                                    </p:animEffect>
                                  </p:childTnLst>
                                </p:cTn>
                              </p:par>
                              <p:par>
                                <p:cTn id="21" presetID="16" presetClass="exit" presetSubtype="21" fill="hold" grpId="0" nodeType="withEffect">
                                  <p:stCondLst>
                                    <p:cond delay="0"/>
                                  </p:stCondLst>
                                  <p:childTnLst>
                                    <p:animEffect transition="out" filter="barn(inVertical)">
                                      <p:cBhvr>
                                        <p:cTn id="22" dur="1000"/>
                                        <p:tgtEl>
                                          <p:spTgt spid="238"/>
                                        </p:tgtEl>
                                      </p:cBhvr>
                                    </p:animEffect>
                                    <p:set>
                                      <p:cBhvr>
                                        <p:cTn id="23" dur="1" fill="hold">
                                          <p:stCondLst>
                                            <p:cond delay="999"/>
                                          </p:stCondLst>
                                        </p:cTn>
                                        <p:tgtEl>
                                          <p:spTgt spid="23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3"/>
                                        </p:tgtEl>
                                        <p:attrNameLst>
                                          <p:attrName>style.visibility</p:attrName>
                                        </p:attrNameLst>
                                      </p:cBhvr>
                                      <p:to>
                                        <p:strVal val="visible"/>
                                      </p:to>
                                    </p:set>
                                    <p:animEffect transition="in" filter="fade">
                                      <p:cBhvr>
                                        <p:cTn id="26" dur="500"/>
                                        <p:tgtEl>
                                          <p:spTgt spid="243"/>
                                        </p:tgtEl>
                                      </p:cBhvr>
                                    </p:animEffect>
                                  </p:childTnLst>
                                </p:cTn>
                              </p:par>
                            </p:childTnLst>
                          </p:cTn>
                        </p:par>
                        <p:par>
                          <p:cTn id="27" fill="hold">
                            <p:stCondLst>
                              <p:cond delay="33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38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253"/>
                                        </p:tgtEl>
                                      </p:cBhvr>
                                    </p:animEffect>
                                    <p:set>
                                      <p:cBhvr>
                                        <p:cTn id="45" dur="1" fill="hold">
                                          <p:stCondLst>
                                            <p:cond delay="499"/>
                                          </p:stCondLst>
                                        </p:cTn>
                                        <p:tgtEl>
                                          <p:spTgt spid="25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fade">
                                      <p:cBhvr>
                                        <p:cTn id="56" dur="500"/>
                                        <p:tgtEl>
                                          <p:spTgt spid="117"/>
                                        </p:tgtEl>
                                      </p:cBhvr>
                                    </p:animEffect>
                                  </p:childTnLst>
                                </p:cTn>
                              </p:par>
                              <p:par>
                                <p:cTn id="57" presetID="8" presetClass="emph" presetSubtype="0" decel="50000" fill="hold" nodeType="withEffect">
                                  <p:stCondLst>
                                    <p:cond delay="0"/>
                                  </p:stCondLst>
                                  <p:childTnLst>
                                    <p:animRot by="21600000">
                                      <p:cBhvr>
                                        <p:cTn id="58" dur="2600" fill="hold"/>
                                        <p:tgtEl>
                                          <p:spTgt spid="93"/>
                                        </p:tgtEl>
                                        <p:attrNameLst>
                                          <p:attrName>r</p:attrName>
                                        </p:attrNameLst>
                                      </p:cBhvr>
                                    </p:animRot>
                                  </p:childTnLst>
                                </p:cTn>
                              </p:par>
                              <p:par>
                                <p:cTn id="59" presetID="22" presetClass="entr" presetSubtype="4" fill="hold" grpId="0" nodeType="with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wipe(down)">
                                      <p:cBhvr>
                                        <p:cTn id="61" dur="1000"/>
                                        <p:tgtEl>
                                          <p:spTgt spid="129"/>
                                        </p:tgtEl>
                                      </p:cBhvr>
                                    </p:animEffect>
                                  </p:childTnLst>
                                </p:cTn>
                              </p:par>
                              <p:par>
                                <p:cTn id="62" presetID="22" presetClass="entr" presetSubtype="4" fill="hold" grpId="0" nodeType="withEffect">
                                  <p:stCondLst>
                                    <p:cond delay="1000"/>
                                  </p:stCondLst>
                                  <p:childTnLst>
                                    <p:set>
                                      <p:cBhvr>
                                        <p:cTn id="63" dur="1" fill="hold">
                                          <p:stCondLst>
                                            <p:cond delay="0"/>
                                          </p:stCondLst>
                                        </p:cTn>
                                        <p:tgtEl>
                                          <p:spTgt spid="115"/>
                                        </p:tgtEl>
                                        <p:attrNameLst>
                                          <p:attrName>style.visibility</p:attrName>
                                        </p:attrNameLst>
                                      </p:cBhvr>
                                      <p:to>
                                        <p:strVal val="visible"/>
                                      </p:to>
                                    </p:set>
                                    <p:animEffect transition="in" filter="wipe(down)">
                                      <p:cBhvr>
                                        <p:cTn id="64" dur="500"/>
                                        <p:tgtEl>
                                          <p:spTgt spid="115"/>
                                        </p:tgtEl>
                                      </p:cBhvr>
                                    </p:animEffect>
                                  </p:childTnLst>
                                </p:cTn>
                              </p:par>
                              <p:par>
                                <p:cTn id="65" presetID="1" presetClass="entr" presetSubtype="0"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childTnLst>
                                </p:cTn>
                              </p:par>
                              <p:par>
                                <p:cTn id="67" presetID="22" presetClass="entr" presetSubtype="4" fill="hold" grpId="0" nodeType="withEffect">
                                  <p:stCondLst>
                                    <p:cond delay="1500"/>
                                  </p:stCondLst>
                                  <p:childTnLst>
                                    <p:set>
                                      <p:cBhvr>
                                        <p:cTn id="68" dur="1" fill="hold">
                                          <p:stCondLst>
                                            <p:cond delay="0"/>
                                          </p:stCondLst>
                                        </p:cTn>
                                        <p:tgtEl>
                                          <p:spTgt spid="106"/>
                                        </p:tgtEl>
                                        <p:attrNameLst>
                                          <p:attrName>style.visibility</p:attrName>
                                        </p:attrNameLst>
                                      </p:cBhvr>
                                      <p:to>
                                        <p:strVal val="visible"/>
                                      </p:to>
                                    </p:set>
                                    <p:animEffect transition="in" filter="wipe(down)">
                                      <p:cBhvr>
                                        <p:cTn id="69" dur="500"/>
                                        <p:tgtEl>
                                          <p:spTgt spid="106"/>
                                        </p:tgtEl>
                                      </p:cBhvr>
                                    </p:animEffect>
                                  </p:childTnLst>
                                </p:cTn>
                              </p:par>
                              <p:par>
                                <p:cTn id="70" presetID="1" presetClass="entr" presetSubtype="0" fill="hold" grpId="0" nodeType="withEffect">
                                  <p:stCondLst>
                                    <p:cond delay="2100"/>
                                  </p:stCondLst>
                                  <p:childTnLst>
                                    <p:set>
                                      <p:cBhvr>
                                        <p:cTn id="71" dur="1" fill="hold">
                                          <p:stCondLst>
                                            <p:cond delay="0"/>
                                          </p:stCondLst>
                                        </p:cTn>
                                        <p:tgtEl>
                                          <p:spTgt spid="108"/>
                                        </p:tgtEl>
                                        <p:attrNameLst>
                                          <p:attrName>style.visibility</p:attrName>
                                        </p:attrNameLst>
                                      </p:cBhvr>
                                      <p:to>
                                        <p:strVal val="visible"/>
                                      </p:to>
                                    </p:set>
                                  </p:childTnLst>
                                </p:cTn>
                              </p:par>
                            </p:childTnLst>
                          </p:cTn>
                        </p:par>
                        <p:par>
                          <p:cTn id="72" fill="hold">
                            <p:stCondLst>
                              <p:cond delay="3600"/>
                            </p:stCondLst>
                            <p:childTnLst>
                              <p:par>
                                <p:cTn id="73" presetID="22" presetClass="entr" presetSubtype="4" fill="hold" grpId="0" nodeType="after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wipe(down)">
                                      <p:cBhvr>
                                        <p:cTn id="75" dur="500"/>
                                        <p:tgtEl>
                                          <p:spTgt spid="118"/>
                                        </p:tgtEl>
                                      </p:cBhvr>
                                    </p:animEffect>
                                  </p:childTnLst>
                                </p:cTn>
                              </p:par>
                              <p:par>
                                <p:cTn id="76" presetID="10" presetClass="exit" presetSubtype="0" fill="hold" grpId="1" nodeType="withEffect">
                                  <p:stCondLst>
                                    <p:cond delay="0"/>
                                  </p:stCondLst>
                                  <p:childTnLst>
                                    <p:animEffect transition="out" filter="fade">
                                      <p:cBhvr>
                                        <p:cTn id="77" dur="500"/>
                                        <p:tgtEl>
                                          <p:spTgt spid="129"/>
                                        </p:tgtEl>
                                      </p:cBhvr>
                                    </p:animEffect>
                                    <p:set>
                                      <p:cBhvr>
                                        <p:cTn id="78" dur="1" fill="hold">
                                          <p:stCondLst>
                                            <p:cond delay="499"/>
                                          </p:stCondLst>
                                        </p:cTn>
                                        <p:tgtEl>
                                          <p:spTgt spid="129"/>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120"/>
                                        </p:tgtEl>
                                        <p:attrNameLst>
                                          <p:attrName>style.visibility</p:attrName>
                                        </p:attrNameLst>
                                      </p:cBhvr>
                                      <p:to>
                                        <p:strVal val="visible"/>
                                      </p:to>
                                    </p:set>
                                    <p:animEffect transition="in" filter="fade">
                                      <p:cBhvr>
                                        <p:cTn id="81" dur="500"/>
                                        <p:tgtEl>
                                          <p:spTgt spid="120"/>
                                        </p:tgtEl>
                                      </p:cBhvr>
                                    </p:animEffect>
                                  </p:childTnLst>
                                </p:cTn>
                              </p:par>
                              <p:par>
                                <p:cTn id="82" presetID="22" presetClass="entr" presetSubtype="4" fill="hold" grpId="0" nodeType="withEffect">
                                  <p:stCondLst>
                                    <p:cond delay="500"/>
                                  </p:stCondLst>
                                  <p:childTnLst>
                                    <p:set>
                                      <p:cBhvr>
                                        <p:cTn id="83" dur="1" fill="hold">
                                          <p:stCondLst>
                                            <p:cond delay="0"/>
                                          </p:stCondLst>
                                        </p:cTn>
                                        <p:tgtEl>
                                          <p:spTgt spid="134"/>
                                        </p:tgtEl>
                                        <p:attrNameLst>
                                          <p:attrName>style.visibility</p:attrName>
                                        </p:attrNameLst>
                                      </p:cBhvr>
                                      <p:to>
                                        <p:strVal val="visible"/>
                                      </p:to>
                                    </p:set>
                                    <p:animEffect transition="in" filter="wipe(down)">
                                      <p:cBhvr>
                                        <p:cTn id="84" dur="1000"/>
                                        <p:tgtEl>
                                          <p:spTgt spid="134"/>
                                        </p:tgtEl>
                                      </p:cBhvr>
                                    </p:animEffect>
                                  </p:childTnLst>
                                </p:cTn>
                              </p:par>
                              <p:par>
                                <p:cTn id="85" presetID="22" presetClass="entr" presetSubtype="4" fill="hold" grpId="0" nodeType="withEffect">
                                  <p:stCondLst>
                                    <p:cond delay="500"/>
                                  </p:stCondLst>
                                  <p:childTnLst>
                                    <p:set>
                                      <p:cBhvr>
                                        <p:cTn id="86" dur="1" fill="hold">
                                          <p:stCondLst>
                                            <p:cond delay="0"/>
                                          </p:stCondLst>
                                        </p:cTn>
                                        <p:tgtEl>
                                          <p:spTgt spid="119"/>
                                        </p:tgtEl>
                                        <p:attrNameLst>
                                          <p:attrName>style.visibility</p:attrName>
                                        </p:attrNameLst>
                                      </p:cBhvr>
                                      <p:to>
                                        <p:strVal val="visible"/>
                                      </p:to>
                                    </p:set>
                                    <p:animEffect transition="in" filter="wipe(down)">
                                      <p:cBhvr>
                                        <p:cTn id="87" dur="500"/>
                                        <p:tgtEl>
                                          <p:spTgt spid="119"/>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121"/>
                                        </p:tgtEl>
                                        <p:attrNameLst>
                                          <p:attrName>style.visibility</p:attrName>
                                        </p:attrNameLst>
                                      </p:cBhvr>
                                      <p:to>
                                        <p:strVal val="visible"/>
                                      </p:to>
                                    </p:set>
                                    <p:animEffect transition="in" filter="fade">
                                      <p:cBhvr>
                                        <p:cTn id="90" dur="500"/>
                                        <p:tgtEl>
                                          <p:spTgt spid="1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34"/>
                                        </p:tgtEl>
                                      </p:cBhvr>
                                    </p:animEffect>
                                    <p:set>
                                      <p:cBhvr>
                                        <p:cTn id="95" dur="1" fill="hold">
                                          <p:stCondLst>
                                            <p:cond delay="499"/>
                                          </p:stCondLst>
                                        </p:cTn>
                                        <p:tgtEl>
                                          <p:spTgt spid="134"/>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2000"/>
                                        <p:tgtEl>
                                          <p:spTgt spid="93"/>
                                        </p:tgtEl>
                                        <p:attrNameLst>
                                          <p:attrName>ppt_w</p:attrName>
                                        </p:attrNameLst>
                                      </p:cBhvr>
                                      <p:tavLst>
                                        <p:tav tm="0">
                                          <p:val>
                                            <p:strVal val="ppt_w"/>
                                          </p:val>
                                        </p:tav>
                                        <p:tav tm="100000">
                                          <p:val>
                                            <p:fltVal val="0"/>
                                          </p:val>
                                        </p:tav>
                                      </p:tavLst>
                                    </p:anim>
                                    <p:anim calcmode="lin" valueType="num">
                                      <p:cBhvr>
                                        <p:cTn id="98" dur="2000"/>
                                        <p:tgtEl>
                                          <p:spTgt spid="93"/>
                                        </p:tgtEl>
                                        <p:attrNameLst>
                                          <p:attrName>ppt_h</p:attrName>
                                        </p:attrNameLst>
                                      </p:cBhvr>
                                      <p:tavLst>
                                        <p:tav tm="0">
                                          <p:val>
                                            <p:strVal val="ppt_h"/>
                                          </p:val>
                                        </p:tav>
                                        <p:tav tm="100000">
                                          <p:val>
                                            <p:fltVal val="0"/>
                                          </p:val>
                                        </p:tav>
                                      </p:tavLst>
                                    </p:anim>
                                    <p:animEffect transition="out" filter="fade">
                                      <p:cBhvr>
                                        <p:cTn id="99" dur="2000"/>
                                        <p:tgtEl>
                                          <p:spTgt spid="93"/>
                                        </p:tgtEl>
                                      </p:cBhvr>
                                    </p:animEffect>
                                    <p:set>
                                      <p:cBhvr>
                                        <p:cTn id="100" dur="1" fill="hold">
                                          <p:stCondLst>
                                            <p:cond delay="1999"/>
                                          </p:stCondLst>
                                        </p:cTn>
                                        <p:tgtEl>
                                          <p:spTgt spid="93"/>
                                        </p:tgtEl>
                                        <p:attrNameLst>
                                          <p:attrName>style.visibility</p:attrName>
                                        </p:attrNameLst>
                                      </p:cBhvr>
                                      <p:to>
                                        <p:strVal val="hidden"/>
                                      </p:to>
                                    </p:set>
                                  </p:childTnLst>
                                </p:cTn>
                              </p:par>
                              <p:par>
                                <p:cTn id="101" presetID="53" presetClass="exit" presetSubtype="32" fill="hold" grpId="1" nodeType="withEffect">
                                  <p:stCondLst>
                                    <p:cond delay="0"/>
                                  </p:stCondLst>
                                  <p:childTnLst>
                                    <p:anim calcmode="lin" valueType="num">
                                      <p:cBhvr>
                                        <p:cTn id="102" dur="2000"/>
                                        <p:tgtEl>
                                          <p:spTgt spid="117"/>
                                        </p:tgtEl>
                                        <p:attrNameLst>
                                          <p:attrName>ppt_w</p:attrName>
                                        </p:attrNameLst>
                                      </p:cBhvr>
                                      <p:tavLst>
                                        <p:tav tm="0">
                                          <p:val>
                                            <p:strVal val="ppt_w"/>
                                          </p:val>
                                        </p:tav>
                                        <p:tav tm="100000">
                                          <p:val>
                                            <p:fltVal val="0"/>
                                          </p:val>
                                        </p:tav>
                                      </p:tavLst>
                                    </p:anim>
                                    <p:anim calcmode="lin" valueType="num">
                                      <p:cBhvr>
                                        <p:cTn id="103" dur="2000"/>
                                        <p:tgtEl>
                                          <p:spTgt spid="117"/>
                                        </p:tgtEl>
                                        <p:attrNameLst>
                                          <p:attrName>ppt_h</p:attrName>
                                        </p:attrNameLst>
                                      </p:cBhvr>
                                      <p:tavLst>
                                        <p:tav tm="0">
                                          <p:val>
                                            <p:strVal val="ppt_h"/>
                                          </p:val>
                                        </p:tav>
                                        <p:tav tm="100000">
                                          <p:val>
                                            <p:fltVal val="0"/>
                                          </p:val>
                                        </p:tav>
                                      </p:tavLst>
                                    </p:anim>
                                    <p:animEffect transition="out" filter="fade">
                                      <p:cBhvr>
                                        <p:cTn id="104" dur="2000"/>
                                        <p:tgtEl>
                                          <p:spTgt spid="117"/>
                                        </p:tgtEl>
                                      </p:cBhvr>
                                    </p:animEffect>
                                    <p:set>
                                      <p:cBhvr>
                                        <p:cTn id="105" dur="1" fill="hold">
                                          <p:stCondLst>
                                            <p:cond delay="1999"/>
                                          </p:stCondLst>
                                        </p:cTn>
                                        <p:tgtEl>
                                          <p:spTgt spid="117"/>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7"/>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026"/>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126"/>
                                        </p:tgtEl>
                                        <p:attrNameLst>
                                          <p:attrName>style.visibility</p:attrName>
                                        </p:attrNameLst>
                                      </p:cBhvr>
                                      <p:to>
                                        <p:strVal val="visible"/>
                                      </p:to>
                                    </p:set>
                                    <p:animEffect transition="in" filter="fade">
                                      <p:cBhvr>
                                        <p:cTn id="112" dur="1000"/>
                                        <p:tgtEl>
                                          <p:spTgt spid="12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1000"/>
                                        <p:tgtEl>
                                          <p:spTgt spid="128"/>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36"/>
                                        </p:tgtEl>
                                        <p:attrNameLst>
                                          <p:attrName>style.visibility</p:attrName>
                                        </p:attrNameLst>
                                      </p:cBhvr>
                                      <p:to>
                                        <p:strVal val="visible"/>
                                      </p:to>
                                    </p:set>
                                    <p:animEffect transition="in" filter="wipe(down)">
                                      <p:cBhvr>
                                        <p:cTn id="118" dur="1000"/>
                                        <p:tgtEl>
                                          <p:spTgt spid="136"/>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wipe(right)">
                                      <p:cBhvr>
                                        <p:cTn id="121" dur="1000"/>
                                        <p:tgtEl>
                                          <p:spTgt spid="11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24"/>
                                        </p:tgtEl>
                                        <p:attrNameLst>
                                          <p:attrName>style.visibility</p:attrName>
                                        </p:attrNameLst>
                                      </p:cBhvr>
                                      <p:to>
                                        <p:strVal val="visible"/>
                                      </p:to>
                                    </p:set>
                                    <p:animEffect transition="in" filter="fade">
                                      <p:cBhvr>
                                        <p:cTn id="124" dur="500"/>
                                        <p:tgtEl>
                                          <p:spTgt spid="12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36"/>
                                        </p:tgtEl>
                                      </p:cBhvr>
                                    </p:animEffect>
                                    <p:set>
                                      <p:cBhvr>
                                        <p:cTn id="129" dur="1" fill="hold">
                                          <p:stCondLst>
                                            <p:cond delay="499"/>
                                          </p:stCondLst>
                                        </p:cTn>
                                        <p:tgtEl>
                                          <p:spTgt spid="136"/>
                                        </p:tgtEl>
                                        <p:attrNameLst>
                                          <p:attrName>style.visibility</p:attrName>
                                        </p:attrNameLst>
                                      </p:cBhvr>
                                      <p:to>
                                        <p:strVal val="hidden"/>
                                      </p:to>
                                    </p:set>
                                  </p:childTnLst>
                                </p:cTn>
                              </p:par>
                            </p:childTnLst>
                          </p:cTn>
                        </p:par>
                        <p:par>
                          <p:cTn id="130" fill="hold">
                            <p:stCondLst>
                              <p:cond delay="500"/>
                            </p:stCondLst>
                            <p:childTnLst>
                              <p:par>
                                <p:cTn id="131" presetID="22" presetClass="entr" presetSubtype="4" fill="hold" grpId="0" nodeType="afterEffect">
                                  <p:stCondLst>
                                    <p:cond delay="0"/>
                                  </p:stCondLst>
                                  <p:childTnLst>
                                    <p:set>
                                      <p:cBhvr>
                                        <p:cTn id="132" dur="1" fill="hold">
                                          <p:stCondLst>
                                            <p:cond delay="0"/>
                                          </p:stCondLst>
                                        </p:cTn>
                                        <p:tgtEl>
                                          <p:spTgt spid="138"/>
                                        </p:tgtEl>
                                        <p:attrNameLst>
                                          <p:attrName>style.visibility</p:attrName>
                                        </p:attrNameLst>
                                      </p:cBhvr>
                                      <p:to>
                                        <p:strVal val="visible"/>
                                      </p:to>
                                    </p:set>
                                    <p:animEffect transition="in" filter="wipe(down)">
                                      <p:cBhvr>
                                        <p:cTn id="133" dur="1000"/>
                                        <p:tgtEl>
                                          <p:spTgt spid="138"/>
                                        </p:tgtEl>
                                      </p:cBhvr>
                                    </p:animEffect>
                                  </p:childTnLst>
                                </p:cTn>
                              </p:par>
                              <p:par>
                                <p:cTn id="134" presetID="22" presetClass="entr" presetSubtype="4" fill="hold"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wipe(down)">
                                      <p:cBhvr>
                                        <p:cTn id="136" dur="1000"/>
                                        <p:tgtEl>
                                          <p:spTgt spid="42"/>
                                        </p:tgtEl>
                                      </p:cBhvr>
                                    </p:animEffec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wipe(left)">
                                      <p:cBhvr>
                                        <p:cTn id="140" dur="1000"/>
                                        <p:tgtEl>
                                          <p:spTgt spid="43"/>
                                        </p:tgtEl>
                                      </p:cBhvr>
                                    </p:animEffect>
                                  </p:childTnLst>
                                </p:cTn>
                              </p:par>
                            </p:childTnLst>
                          </p:cTn>
                        </p:par>
                        <p:par>
                          <p:cTn id="141" fill="hold">
                            <p:stCondLst>
                              <p:cond delay="2500"/>
                            </p:stCondLst>
                            <p:childTnLst>
                              <p:par>
                                <p:cTn id="142" presetID="22" presetClass="entr" presetSubtype="8" fill="hold" grpId="0" nodeType="after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left)">
                                      <p:cBhvr>
                                        <p:cTn id="144" dur="1000"/>
                                        <p:tgtEl>
                                          <p:spTgt spid="113"/>
                                        </p:tgtEl>
                                      </p:cBhvr>
                                    </p:animEffect>
                                  </p:childTnLst>
                                </p:cTn>
                              </p:par>
                            </p:childTnLst>
                          </p:cTn>
                        </p:par>
                        <p:par>
                          <p:cTn id="145" fill="hold">
                            <p:stCondLst>
                              <p:cond delay="3500"/>
                            </p:stCondLst>
                            <p:childTnLst>
                              <p:par>
                                <p:cTn id="146" presetID="10" presetClass="exit" presetSubtype="0" fill="hold" grpId="1" nodeType="afterEffect">
                                  <p:stCondLst>
                                    <p:cond delay="0"/>
                                  </p:stCondLst>
                                  <p:childTnLst>
                                    <p:animEffect transition="out" filter="fade">
                                      <p:cBhvr>
                                        <p:cTn id="147" dur="500"/>
                                        <p:tgtEl>
                                          <p:spTgt spid="138"/>
                                        </p:tgtEl>
                                      </p:cBhvr>
                                    </p:animEffect>
                                    <p:set>
                                      <p:cBhvr>
                                        <p:cTn id="148" dur="1" fill="hold">
                                          <p:stCondLst>
                                            <p:cond delay="499"/>
                                          </p:stCondLst>
                                        </p:cTn>
                                        <p:tgtEl>
                                          <p:spTgt spid="138"/>
                                        </p:tgtEl>
                                        <p:attrNameLst>
                                          <p:attrName>style.visibility</p:attrName>
                                        </p:attrNameLst>
                                      </p:cBhvr>
                                      <p:to>
                                        <p:strVal val="hidden"/>
                                      </p:to>
                                    </p:set>
                                  </p:childTnLst>
                                </p:cTn>
                              </p:par>
                            </p:childTnLst>
                          </p:cTn>
                        </p:par>
                        <p:par>
                          <p:cTn id="149" fill="hold">
                            <p:stCondLst>
                              <p:cond delay="4000"/>
                            </p:stCondLst>
                            <p:childTnLst>
                              <p:par>
                                <p:cTn id="150" presetID="22" presetClass="entr" presetSubtype="2" fill="hold" grpId="0" nodeType="afterEffect">
                                  <p:stCondLst>
                                    <p:cond delay="0"/>
                                  </p:stCondLst>
                                  <p:childTnLst>
                                    <p:set>
                                      <p:cBhvr>
                                        <p:cTn id="151" dur="1" fill="hold">
                                          <p:stCondLst>
                                            <p:cond delay="0"/>
                                          </p:stCondLst>
                                        </p:cTn>
                                        <p:tgtEl>
                                          <p:spTgt spid="236"/>
                                        </p:tgtEl>
                                        <p:attrNameLst>
                                          <p:attrName>style.visibility</p:attrName>
                                        </p:attrNameLst>
                                      </p:cBhvr>
                                      <p:to>
                                        <p:strVal val="visible"/>
                                      </p:to>
                                    </p:set>
                                    <p:animEffect transition="in" filter="wipe(right)">
                                      <p:cBhvr>
                                        <p:cTn id="152" dur="1000"/>
                                        <p:tgtEl>
                                          <p:spTgt spid="236"/>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4"/>
                                        </p:tgtEl>
                                        <p:attrNameLst>
                                          <p:attrName>style.visibility</p:attrName>
                                        </p:attrNameLst>
                                      </p:cBhvr>
                                      <p:to>
                                        <p:strVal val="visible"/>
                                      </p:to>
                                    </p:set>
                                    <p:animEffect transition="in" filter="fade">
                                      <p:cBhvr>
                                        <p:cTn id="155" dur="500"/>
                                        <p:tgtEl>
                                          <p:spTgt spid="94"/>
                                        </p:tgtEl>
                                      </p:cBhvr>
                                    </p:animEffect>
                                  </p:childTnLst>
                                </p:cTn>
                              </p:par>
                              <p:par>
                                <p:cTn id="156" presetID="22" presetClass="entr" presetSubtype="2" fill="hold" nodeType="with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wipe(right)">
                                      <p:cBhvr>
                                        <p:cTn id="158" dur="1000"/>
                                        <p:tgtEl>
                                          <p:spTgt spid="48"/>
                                        </p:tgtEl>
                                      </p:cBhvr>
                                    </p:animEffect>
                                  </p:childTnLst>
                                </p:cTn>
                              </p:par>
                            </p:childTnLst>
                          </p:cTn>
                        </p:par>
                        <p:par>
                          <p:cTn id="159" fill="hold">
                            <p:stCondLst>
                              <p:cond delay="5000"/>
                            </p:stCondLst>
                            <p:childTnLst>
                              <p:par>
                                <p:cTn id="160" presetID="22" presetClass="entr" presetSubtype="8" fill="hold" grpId="0" nodeType="afterEffect">
                                  <p:stCondLst>
                                    <p:cond delay="0"/>
                                  </p:stCondLst>
                                  <p:childTnLst>
                                    <p:set>
                                      <p:cBhvr>
                                        <p:cTn id="161" dur="1" fill="hold">
                                          <p:stCondLst>
                                            <p:cond delay="0"/>
                                          </p:stCondLst>
                                        </p:cTn>
                                        <p:tgtEl>
                                          <p:spTgt spid="185"/>
                                        </p:tgtEl>
                                        <p:attrNameLst>
                                          <p:attrName>style.visibility</p:attrName>
                                        </p:attrNameLst>
                                      </p:cBhvr>
                                      <p:to>
                                        <p:strVal val="visible"/>
                                      </p:to>
                                    </p:set>
                                    <p:animEffect transition="in" filter="wipe(left)">
                                      <p:cBhvr>
                                        <p:cTn id="162" dur="1000"/>
                                        <p:tgtEl>
                                          <p:spTgt spid="185"/>
                                        </p:tgtEl>
                                      </p:cBhvr>
                                    </p:animEffect>
                                  </p:childTnLst>
                                </p:cTn>
                              </p:par>
                              <p:par>
                                <p:cTn id="163" presetID="22" presetClass="entr" presetSubtype="4" fill="hold" grpId="0" nodeType="withEffect">
                                  <p:stCondLst>
                                    <p:cond delay="300"/>
                                  </p:stCondLst>
                                  <p:childTnLst>
                                    <p:set>
                                      <p:cBhvr>
                                        <p:cTn id="164" dur="1" fill="hold">
                                          <p:stCondLst>
                                            <p:cond delay="0"/>
                                          </p:stCondLst>
                                        </p:cTn>
                                        <p:tgtEl>
                                          <p:spTgt spid="142"/>
                                        </p:tgtEl>
                                        <p:attrNameLst>
                                          <p:attrName>style.visibility</p:attrName>
                                        </p:attrNameLst>
                                      </p:cBhvr>
                                      <p:to>
                                        <p:strVal val="visible"/>
                                      </p:to>
                                    </p:set>
                                    <p:animEffect transition="in" filter="wipe(down)">
                                      <p:cBhvr>
                                        <p:cTn id="165"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8" grpId="0"/>
      <p:bldP spid="236" grpId="0" animBg="1"/>
      <p:bldP spid="238" grpId="0" animBg="1"/>
      <p:bldP spid="253" grpId="0"/>
      <p:bldP spid="253" grpId="1"/>
      <p:bldP spid="94" grpId="0" animBg="1"/>
      <p:bldP spid="106" grpId="0" animBg="1"/>
      <p:bldP spid="6" grpId="0" animBg="1"/>
      <p:bldP spid="107" grpId="0" animBg="1"/>
      <p:bldP spid="108" grpId="0" animBg="1"/>
      <p:bldP spid="114" grpId="0" animBg="1"/>
      <p:bldP spid="115" grpId="0" animBg="1"/>
      <p:bldP spid="117" grpId="0"/>
      <p:bldP spid="117" grpId="1"/>
      <p:bldP spid="118" grpId="0" animBg="1"/>
      <p:bldP spid="119" grpId="0" animBg="1"/>
      <p:bldP spid="120" grpId="0"/>
      <p:bldP spid="121" grpId="0"/>
      <p:bldP spid="113" grpId="0" animBg="1"/>
      <p:bldP spid="126" grpId="0" animBg="1"/>
      <p:bldP spid="122" grpId="0" animBg="1"/>
      <p:bldP spid="128" grpId="0" animBg="1"/>
      <p:bldP spid="129" grpId="0"/>
      <p:bldP spid="129" grpId="1"/>
      <p:bldP spid="134" grpId="0"/>
      <p:bldP spid="134" grpId="1"/>
      <p:bldP spid="136" grpId="0"/>
      <p:bldP spid="136" grpId="1"/>
      <p:bldP spid="138" grpId="0"/>
      <p:bldP spid="138" grpId="1"/>
      <p:bldP spid="142" grpId="0"/>
      <p:bldP spid="124" grpId="0"/>
      <p:bldP spid="1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401726" y="3087149"/>
            <a:ext cx="1409147" cy="1408781"/>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Control</a:t>
            </a:r>
          </a:p>
        </p:txBody>
      </p:sp>
      <p:sp>
        <p:nvSpPr>
          <p:cNvPr id="10" name="Rectangle 9"/>
          <p:cNvSpPr/>
          <p:nvPr/>
        </p:nvSpPr>
        <p:spPr bwMode="auto">
          <a:xfrm>
            <a:off x="5928366" y="3087149"/>
            <a:ext cx="1409147" cy="1408781"/>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Agility</a:t>
            </a:r>
          </a:p>
        </p:txBody>
      </p:sp>
      <p:sp>
        <p:nvSpPr>
          <p:cNvPr id="12" name="Rectangle 11"/>
          <p:cNvSpPr/>
          <p:nvPr/>
        </p:nvSpPr>
        <p:spPr bwMode="auto">
          <a:xfrm>
            <a:off x="1368624" y="3087149"/>
            <a:ext cx="2935785"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Finance</a:t>
            </a:r>
            <a:endPar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4" name="Picture 2" descr="C:\Users\sigurdg\Desktop\Agility.png"/>
          <p:cNvPicPr>
            <a:picLocks noChangeAspect="1" noChangeArrowheads="1"/>
          </p:cNvPicPr>
          <p:nvPr/>
        </p:nvPicPr>
        <p:blipFill>
          <a:blip r:embed="rId2" cstate="print"/>
          <a:srcRect/>
          <a:stretch>
            <a:fillRect/>
          </a:stretch>
        </p:blipFill>
        <p:spPr bwMode="auto">
          <a:xfrm>
            <a:off x="6324083" y="3475621"/>
            <a:ext cx="617682" cy="631826"/>
          </a:xfrm>
          <a:prstGeom prst="rect">
            <a:avLst/>
          </a:prstGeom>
          <a:noFill/>
        </p:spPr>
      </p:pic>
      <p:sp>
        <p:nvSpPr>
          <p:cNvPr id="16" name="Title 1"/>
          <p:cNvSpPr>
            <a:spLocks noGrp="1"/>
          </p:cNvSpPr>
          <p:nvPr>
            <p:ph type="title"/>
          </p:nvPr>
        </p:nvSpPr>
        <p:spPr>
          <a:xfrm>
            <a:off x="389436" y="171458"/>
            <a:ext cx="8363938" cy="560923"/>
          </a:xfrm>
        </p:spPr>
        <p:txBody>
          <a:bodyPr/>
          <a:lstStyle/>
          <a:p>
            <a:r>
              <a:rPr lang="en-US" dirty="0" smtClean="0"/>
              <a:t>Striking the Right Balance</a:t>
            </a:r>
            <a:endParaRPr lang="en-US" dirty="0"/>
          </a:p>
        </p:txBody>
      </p:sp>
      <p:pic>
        <p:nvPicPr>
          <p:cNvPr id="23" name="Picture 7" descr="\\MAGNUM\Projects\Microsoft\Cloud Power FY12\Design\ICONS_PNG\Control.png"/>
          <p:cNvPicPr>
            <a:picLocks noChangeAspect="1" noChangeArrowheads="1"/>
          </p:cNvPicPr>
          <p:nvPr/>
        </p:nvPicPr>
        <p:blipFill>
          <a:blip r:embed="rId3" cstate="print">
            <a:lum bright="100000"/>
          </a:blip>
          <a:srcRect/>
          <a:stretch>
            <a:fillRect/>
          </a:stretch>
        </p:blipFill>
        <p:spPr bwMode="auto">
          <a:xfrm>
            <a:off x="4662287" y="3309282"/>
            <a:ext cx="888025" cy="887794"/>
          </a:xfrm>
          <a:prstGeom prst="rect">
            <a:avLst/>
          </a:prstGeom>
          <a:noFill/>
        </p:spPr>
      </p:pic>
      <p:sp>
        <p:nvSpPr>
          <p:cNvPr id="17" name="Freeform 159"/>
          <p:cNvSpPr>
            <a:spLocks noEditPoints="1"/>
          </p:cNvSpPr>
          <p:nvPr/>
        </p:nvSpPr>
        <p:spPr bwMode="black">
          <a:xfrm>
            <a:off x="2627251" y="3467575"/>
            <a:ext cx="437494" cy="657917"/>
          </a:xfrm>
          <a:custGeom>
            <a:avLst/>
            <a:gdLst>
              <a:gd name="T0" fmla="*/ 101 w 283"/>
              <a:gd name="T1" fmla="*/ 50 h 426"/>
              <a:gd name="T2" fmla="*/ 202 w 283"/>
              <a:gd name="T3" fmla="*/ 50 h 426"/>
              <a:gd name="T4" fmla="*/ 271 w 283"/>
              <a:gd name="T5" fmla="*/ 254 h 426"/>
              <a:gd name="T6" fmla="*/ 274 w 283"/>
              <a:gd name="T7" fmla="*/ 266 h 426"/>
              <a:gd name="T8" fmla="*/ 204 w 283"/>
              <a:gd name="T9" fmla="*/ 298 h 426"/>
              <a:gd name="T10" fmla="*/ 210 w 283"/>
              <a:gd name="T11" fmla="*/ 426 h 426"/>
              <a:gd name="T12" fmla="*/ 179 w 283"/>
              <a:gd name="T13" fmla="*/ 407 h 426"/>
              <a:gd name="T14" fmla="*/ 141 w 283"/>
              <a:gd name="T15" fmla="*/ 315 h 426"/>
              <a:gd name="T16" fmla="*/ 94 w 283"/>
              <a:gd name="T17" fmla="*/ 426 h 426"/>
              <a:gd name="T18" fmla="*/ 70 w 283"/>
              <a:gd name="T19" fmla="*/ 395 h 426"/>
              <a:gd name="T20" fmla="*/ 54 w 283"/>
              <a:gd name="T21" fmla="*/ 338 h 426"/>
              <a:gd name="T22" fmla="*/ 34 w 283"/>
              <a:gd name="T23" fmla="*/ 326 h 426"/>
              <a:gd name="T24" fmla="*/ 0 w 283"/>
              <a:gd name="T25" fmla="*/ 198 h 426"/>
              <a:gd name="T26" fmla="*/ 49 w 283"/>
              <a:gd name="T27" fmla="*/ 172 h 426"/>
              <a:gd name="T28" fmla="*/ 110 w 283"/>
              <a:gd name="T29" fmla="*/ 125 h 426"/>
              <a:gd name="T30" fmla="*/ 195 w 283"/>
              <a:gd name="T31" fmla="*/ 133 h 426"/>
              <a:gd name="T32" fmla="*/ 224 w 283"/>
              <a:gd name="T33" fmla="*/ 126 h 426"/>
              <a:gd name="T34" fmla="*/ 261 w 283"/>
              <a:gd name="T35" fmla="*/ 215 h 426"/>
              <a:gd name="T36" fmla="*/ 283 w 283"/>
              <a:gd name="T37" fmla="*/ 235 h 426"/>
              <a:gd name="T38" fmla="*/ 86 w 283"/>
              <a:gd name="T39" fmla="*/ 208 h 426"/>
              <a:gd name="T40" fmla="*/ 230 w 283"/>
              <a:gd name="T41" fmla="*/ 141 h 426"/>
              <a:gd name="T42" fmla="*/ 222 w 283"/>
              <a:gd name="T43" fmla="*/ 136 h 426"/>
              <a:gd name="T44" fmla="*/ 86 w 283"/>
              <a:gd name="T45" fmla="*/ 194 h 426"/>
              <a:gd name="T46" fmla="*/ 17 w 283"/>
              <a:gd name="T47" fmla="*/ 226 h 426"/>
              <a:gd name="T48" fmla="*/ 46 w 283"/>
              <a:gd name="T49" fmla="*/ 183 h 426"/>
              <a:gd name="T50" fmla="*/ 10 w 283"/>
              <a:gd name="T51" fmla="*/ 198 h 426"/>
              <a:gd name="T52" fmla="*/ 17 w 283"/>
              <a:gd name="T53" fmla="*/ 226 h 426"/>
              <a:gd name="T54" fmla="*/ 263 w 283"/>
              <a:gd name="T55" fmla="*/ 264 h 426"/>
              <a:gd name="T56" fmla="*/ 86 w 283"/>
              <a:gd name="T57" fmla="*/ 244 h 426"/>
              <a:gd name="T58" fmla="*/ 86 w 283"/>
              <a:gd name="T59" fmla="*/ 246 h 426"/>
              <a:gd name="T60" fmla="*/ 48 w 283"/>
              <a:gd name="T61" fmla="*/ 255 h 426"/>
              <a:gd name="T62" fmla="*/ 43 w 283"/>
              <a:gd name="T63" fmla="*/ 323 h 426"/>
              <a:gd name="T64" fmla="*/ 52 w 283"/>
              <a:gd name="T65" fmla="*/ 328 h 426"/>
              <a:gd name="T66" fmla="*/ 264 w 283"/>
              <a:gd name="T67" fmla="*/ 266 h 426"/>
              <a:gd name="T68" fmla="*/ 245 w 283"/>
              <a:gd name="T69" fmla="*/ 259 h 426"/>
              <a:gd name="T70" fmla="*/ 222 w 283"/>
              <a:gd name="T71" fmla="*/ 246 h 426"/>
              <a:gd name="T72" fmla="*/ 215 w 283"/>
              <a:gd name="T73" fmla="*/ 248 h 426"/>
              <a:gd name="T74" fmla="*/ 202 w 283"/>
              <a:gd name="T75" fmla="*/ 270 h 426"/>
              <a:gd name="T76" fmla="*/ 215 w 283"/>
              <a:gd name="T77" fmla="*/ 24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426">
                <a:moveTo>
                  <a:pt x="151" y="100"/>
                </a:moveTo>
                <a:cubicBezTo>
                  <a:pt x="124" y="100"/>
                  <a:pt x="101" y="77"/>
                  <a:pt x="101" y="50"/>
                </a:cubicBezTo>
                <a:cubicBezTo>
                  <a:pt x="101" y="22"/>
                  <a:pt x="124" y="0"/>
                  <a:pt x="151" y="0"/>
                </a:cubicBezTo>
                <a:cubicBezTo>
                  <a:pt x="179" y="0"/>
                  <a:pt x="202" y="22"/>
                  <a:pt x="202" y="50"/>
                </a:cubicBezTo>
                <a:cubicBezTo>
                  <a:pt x="202" y="77"/>
                  <a:pt x="179" y="100"/>
                  <a:pt x="151" y="100"/>
                </a:cubicBezTo>
                <a:close/>
                <a:moveTo>
                  <a:pt x="271" y="254"/>
                </a:moveTo>
                <a:cubicBezTo>
                  <a:pt x="273" y="262"/>
                  <a:pt x="273" y="262"/>
                  <a:pt x="273" y="262"/>
                </a:cubicBezTo>
                <a:cubicBezTo>
                  <a:pt x="273" y="263"/>
                  <a:pt x="274" y="265"/>
                  <a:pt x="274" y="266"/>
                </a:cubicBezTo>
                <a:cubicBezTo>
                  <a:pt x="274" y="274"/>
                  <a:pt x="269" y="280"/>
                  <a:pt x="261" y="282"/>
                </a:cubicBezTo>
                <a:cubicBezTo>
                  <a:pt x="204" y="298"/>
                  <a:pt x="204" y="298"/>
                  <a:pt x="204" y="298"/>
                </a:cubicBezTo>
                <a:cubicBezTo>
                  <a:pt x="228" y="395"/>
                  <a:pt x="228" y="395"/>
                  <a:pt x="228" y="395"/>
                </a:cubicBezTo>
                <a:cubicBezTo>
                  <a:pt x="231" y="409"/>
                  <a:pt x="223" y="422"/>
                  <a:pt x="210" y="426"/>
                </a:cubicBezTo>
                <a:cubicBezTo>
                  <a:pt x="208" y="426"/>
                  <a:pt x="206" y="426"/>
                  <a:pt x="204" y="426"/>
                </a:cubicBezTo>
                <a:cubicBezTo>
                  <a:pt x="192" y="426"/>
                  <a:pt x="182" y="419"/>
                  <a:pt x="179" y="407"/>
                </a:cubicBezTo>
                <a:cubicBezTo>
                  <a:pt x="155" y="311"/>
                  <a:pt x="155" y="311"/>
                  <a:pt x="155" y="311"/>
                </a:cubicBezTo>
                <a:cubicBezTo>
                  <a:pt x="141" y="315"/>
                  <a:pt x="141" y="315"/>
                  <a:pt x="141" y="315"/>
                </a:cubicBezTo>
                <a:cubicBezTo>
                  <a:pt x="118" y="407"/>
                  <a:pt x="118" y="407"/>
                  <a:pt x="118" y="407"/>
                </a:cubicBezTo>
                <a:cubicBezTo>
                  <a:pt x="116" y="419"/>
                  <a:pt x="105" y="426"/>
                  <a:pt x="94" y="426"/>
                </a:cubicBezTo>
                <a:cubicBezTo>
                  <a:pt x="92" y="426"/>
                  <a:pt x="90" y="426"/>
                  <a:pt x="88" y="426"/>
                </a:cubicBezTo>
                <a:cubicBezTo>
                  <a:pt x="75" y="422"/>
                  <a:pt x="67" y="409"/>
                  <a:pt x="70" y="395"/>
                </a:cubicBezTo>
                <a:cubicBezTo>
                  <a:pt x="86" y="329"/>
                  <a:pt x="86" y="329"/>
                  <a:pt x="86" y="329"/>
                </a:cubicBezTo>
                <a:cubicBezTo>
                  <a:pt x="54" y="338"/>
                  <a:pt x="54" y="338"/>
                  <a:pt x="54" y="338"/>
                </a:cubicBezTo>
                <a:cubicBezTo>
                  <a:pt x="53" y="338"/>
                  <a:pt x="51" y="338"/>
                  <a:pt x="50" y="338"/>
                </a:cubicBezTo>
                <a:cubicBezTo>
                  <a:pt x="42" y="338"/>
                  <a:pt x="36" y="334"/>
                  <a:pt x="34" y="326"/>
                </a:cubicBezTo>
                <a:cubicBezTo>
                  <a:pt x="0" y="202"/>
                  <a:pt x="0" y="202"/>
                  <a:pt x="0" y="202"/>
                </a:cubicBezTo>
                <a:cubicBezTo>
                  <a:pt x="0" y="201"/>
                  <a:pt x="0" y="200"/>
                  <a:pt x="0" y="198"/>
                </a:cubicBezTo>
                <a:cubicBezTo>
                  <a:pt x="0" y="191"/>
                  <a:pt x="5" y="184"/>
                  <a:pt x="12" y="182"/>
                </a:cubicBezTo>
                <a:cubicBezTo>
                  <a:pt x="49" y="172"/>
                  <a:pt x="49" y="172"/>
                  <a:pt x="49" y="172"/>
                </a:cubicBezTo>
                <a:cubicBezTo>
                  <a:pt x="106" y="127"/>
                  <a:pt x="106" y="127"/>
                  <a:pt x="106" y="127"/>
                </a:cubicBezTo>
                <a:cubicBezTo>
                  <a:pt x="107" y="126"/>
                  <a:pt x="109" y="125"/>
                  <a:pt x="110" y="125"/>
                </a:cubicBezTo>
                <a:cubicBezTo>
                  <a:pt x="117" y="119"/>
                  <a:pt x="130" y="116"/>
                  <a:pt x="149" y="116"/>
                </a:cubicBezTo>
                <a:cubicBezTo>
                  <a:pt x="175" y="116"/>
                  <a:pt x="189" y="123"/>
                  <a:pt x="195" y="133"/>
                </a:cubicBezTo>
                <a:cubicBezTo>
                  <a:pt x="219" y="126"/>
                  <a:pt x="219" y="126"/>
                  <a:pt x="219" y="126"/>
                </a:cubicBezTo>
                <a:cubicBezTo>
                  <a:pt x="221" y="126"/>
                  <a:pt x="222" y="126"/>
                  <a:pt x="224" y="126"/>
                </a:cubicBezTo>
                <a:cubicBezTo>
                  <a:pt x="231" y="126"/>
                  <a:pt x="238" y="131"/>
                  <a:pt x="240" y="138"/>
                </a:cubicBezTo>
                <a:cubicBezTo>
                  <a:pt x="261" y="215"/>
                  <a:pt x="261" y="215"/>
                  <a:pt x="261" y="215"/>
                </a:cubicBezTo>
                <a:cubicBezTo>
                  <a:pt x="263" y="215"/>
                  <a:pt x="263" y="215"/>
                  <a:pt x="263" y="215"/>
                </a:cubicBezTo>
                <a:cubicBezTo>
                  <a:pt x="275" y="215"/>
                  <a:pt x="283" y="224"/>
                  <a:pt x="283" y="235"/>
                </a:cubicBezTo>
                <a:cubicBezTo>
                  <a:pt x="283" y="244"/>
                  <a:pt x="278" y="251"/>
                  <a:pt x="271" y="254"/>
                </a:cubicBezTo>
                <a:close/>
                <a:moveTo>
                  <a:pt x="86" y="208"/>
                </a:moveTo>
                <a:cubicBezTo>
                  <a:pt x="237" y="167"/>
                  <a:pt x="237" y="167"/>
                  <a:pt x="237" y="167"/>
                </a:cubicBezTo>
                <a:cubicBezTo>
                  <a:pt x="230" y="141"/>
                  <a:pt x="230" y="141"/>
                  <a:pt x="230" y="141"/>
                </a:cubicBezTo>
                <a:cubicBezTo>
                  <a:pt x="230" y="138"/>
                  <a:pt x="227" y="136"/>
                  <a:pt x="224" y="136"/>
                </a:cubicBezTo>
                <a:cubicBezTo>
                  <a:pt x="223" y="136"/>
                  <a:pt x="223" y="136"/>
                  <a:pt x="222" y="136"/>
                </a:cubicBezTo>
                <a:cubicBezTo>
                  <a:pt x="127" y="161"/>
                  <a:pt x="127" y="161"/>
                  <a:pt x="127" y="161"/>
                </a:cubicBezTo>
                <a:cubicBezTo>
                  <a:pt x="86" y="194"/>
                  <a:pt x="86" y="194"/>
                  <a:pt x="86" y="194"/>
                </a:cubicBezTo>
                <a:lnTo>
                  <a:pt x="86" y="208"/>
                </a:lnTo>
                <a:close/>
                <a:moveTo>
                  <a:pt x="17" y="226"/>
                </a:moveTo>
                <a:cubicBezTo>
                  <a:pt x="46" y="219"/>
                  <a:pt x="46" y="219"/>
                  <a:pt x="46" y="219"/>
                </a:cubicBezTo>
                <a:cubicBezTo>
                  <a:pt x="46" y="183"/>
                  <a:pt x="46" y="183"/>
                  <a:pt x="46" y="183"/>
                </a:cubicBezTo>
                <a:cubicBezTo>
                  <a:pt x="15" y="191"/>
                  <a:pt x="15" y="191"/>
                  <a:pt x="15" y="191"/>
                </a:cubicBezTo>
                <a:cubicBezTo>
                  <a:pt x="12" y="192"/>
                  <a:pt x="10" y="195"/>
                  <a:pt x="10" y="198"/>
                </a:cubicBezTo>
                <a:cubicBezTo>
                  <a:pt x="10" y="199"/>
                  <a:pt x="10" y="199"/>
                  <a:pt x="10" y="200"/>
                </a:cubicBezTo>
                <a:lnTo>
                  <a:pt x="17" y="226"/>
                </a:lnTo>
                <a:close/>
                <a:moveTo>
                  <a:pt x="264" y="266"/>
                </a:moveTo>
                <a:cubicBezTo>
                  <a:pt x="264" y="266"/>
                  <a:pt x="264" y="265"/>
                  <a:pt x="263" y="264"/>
                </a:cubicBezTo>
                <a:cubicBezTo>
                  <a:pt x="247" y="201"/>
                  <a:pt x="247" y="201"/>
                  <a:pt x="247" y="201"/>
                </a:cubicBezTo>
                <a:cubicBezTo>
                  <a:pt x="86" y="244"/>
                  <a:pt x="86" y="244"/>
                  <a:pt x="86" y="244"/>
                </a:cubicBezTo>
                <a:cubicBezTo>
                  <a:pt x="86" y="246"/>
                  <a:pt x="86" y="246"/>
                  <a:pt x="86" y="246"/>
                </a:cubicBezTo>
                <a:cubicBezTo>
                  <a:pt x="86" y="246"/>
                  <a:pt x="86" y="246"/>
                  <a:pt x="86" y="246"/>
                </a:cubicBezTo>
                <a:cubicBezTo>
                  <a:pt x="86" y="257"/>
                  <a:pt x="77" y="266"/>
                  <a:pt x="66" y="266"/>
                </a:cubicBezTo>
                <a:cubicBezTo>
                  <a:pt x="58" y="266"/>
                  <a:pt x="51" y="262"/>
                  <a:pt x="48" y="255"/>
                </a:cubicBezTo>
                <a:cubicBezTo>
                  <a:pt x="26" y="260"/>
                  <a:pt x="26" y="260"/>
                  <a:pt x="26" y="260"/>
                </a:cubicBezTo>
                <a:cubicBezTo>
                  <a:pt x="43" y="323"/>
                  <a:pt x="43" y="323"/>
                  <a:pt x="43" y="323"/>
                </a:cubicBezTo>
                <a:cubicBezTo>
                  <a:pt x="44" y="326"/>
                  <a:pt x="47" y="328"/>
                  <a:pt x="50" y="328"/>
                </a:cubicBezTo>
                <a:cubicBezTo>
                  <a:pt x="50" y="328"/>
                  <a:pt x="51" y="328"/>
                  <a:pt x="52" y="328"/>
                </a:cubicBezTo>
                <a:cubicBezTo>
                  <a:pt x="259" y="273"/>
                  <a:pt x="259" y="273"/>
                  <a:pt x="259" y="273"/>
                </a:cubicBezTo>
                <a:cubicBezTo>
                  <a:pt x="262" y="272"/>
                  <a:pt x="264" y="269"/>
                  <a:pt x="264" y="266"/>
                </a:cubicBezTo>
                <a:close/>
                <a:moveTo>
                  <a:pt x="240" y="241"/>
                </a:moveTo>
                <a:cubicBezTo>
                  <a:pt x="245" y="259"/>
                  <a:pt x="245" y="259"/>
                  <a:pt x="245" y="259"/>
                </a:cubicBezTo>
                <a:cubicBezTo>
                  <a:pt x="227" y="264"/>
                  <a:pt x="227" y="264"/>
                  <a:pt x="227" y="264"/>
                </a:cubicBezTo>
                <a:cubicBezTo>
                  <a:pt x="222" y="246"/>
                  <a:pt x="222" y="246"/>
                  <a:pt x="222" y="246"/>
                </a:cubicBezTo>
                <a:lnTo>
                  <a:pt x="240" y="241"/>
                </a:lnTo>
                <a:close/>
                <a:moveTo>
                  <a:pt x="215" y="248"/>
                </a:moveTo>
                <a:cubicBezTo>
                  <a:pt x="220" y="265"/>
                  <a:pt x="220" y="265"/>
                  <a:pt x="220" y="265"/>
                </a:cubicBezTo>
                <a:cubicBezTo>
                  <a:pt x="202" y="270"/>
                  <a:pt x="202" y="270"/>
                  <a:pt x="202" y="270"/>
                </a:cubicBezTo>
                <a:cubicBezTo>
                  <a:pt x="197" y="253"/>
                  <a:pt x="197" y="253"/>
                  <a:pt x="197" y="253"/>
                </a:cubicBezTo>
                <a:lnTo>
                  <a:pt x="215"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37" tIns="30869" rIns="61737" bIns="30869" numCol="1" anchor="t" anchorCtr="0" compatLnSpc="1">
            <a:prstTxWarp prst="textNoShape">
              <a:avLst/>
            </a:prstTxWarp>
          </a:bodyPr>
          <a:lstStyle/>
          <a:p>
            <a:endParaRPr lang="en-US" sz="1200"/>
          </a:p>
        </p:txBody>
      </p:sp>
      <p:graphicFrame>
        <p:nvGraphicFramePr>
          <p:cNvPr id="25" name="Chart 24"/>
          <p:cNvGraphicFramePr/>
          <p:nvPr>
            <p:extLst>
              <p:ext uri="{D42A27DB-BD31-4B8C-83A1-F6EECF244321}">
                <p14:modId xmlns:p14="http://schemas.microsoft.com/office/powerpoint/2010/main" val="3286229360"/>
              </p:ext>
            </p:extLst>
          </p:nvPr>
        </p:nvGraphicFramePr>
        <p:xfrm>
          <a:off x="4263829" y="940454"/>
          <a:ext cx="3194508" cy="2138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13528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401726" y="3087149"/>
            <a:ext cx="1409147" cy="1408781"/>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Control</a:t>
            </a:r>
          </a:p>
        </p:txBody>
      </p:sp>
      <p:sp>
        <p:nvSpPr>
          <p:cNvPr id="10" name="Rectangle 9"/>
          <p:cNvSpPr/>
          <p:nvPr/>
        </p:nvSpPr>
        <p:spPr bwMode="auto">
          <a:xfrm>
            <a:off x="5928366" y="3087149"/>
            <a:ext cx="1409147" cy="1408781"/>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Agility</a:t>
            </a:r>
          </a:p>
        </p:txBody>
      </p:sp>
      <p:sp>
        <p:nvSpPr>
          <p:cNvPr id="12" name="Rectangle 11"/>
          <p:cNvSpPr/>
          <p:nvPr/>
        </p:nvSpPr>
        <p:spPr bwMode="auto">
          <a:xfrm>
            <a:off x="1368624" y="3087149"/>
            <a:ext cx="2935785"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Sales &amp; Marketing</a:t>
            </a:r>
          </a:p>
        </p:txBody>
      </p:sp>
      <p:graphicFrame>
        <p:nvGraphicFramePr>
          <p:cNvPr id="13" name="Chart 12"/>
          <p:cNvGraphicFramePr/>
          <p:nvPr>
            <p:extLst>
              <p:ext uri="{D42A27DB-BD31-4B8C-83A1-F6EECF244321}">
                <p14:modId xmlns:p14="http://schemas.microsoft.com/office/powerpoint/2010/main" val="2816147163"/>
              </p:ext>
            </p:extLst>
          </p:nvPr>
        </p:nvGraphicFramePr>
        <p:xfrm>
          <a:off x="4254334" y="948506"/>
          <a:ext cx="3194508" cy="2138637"/>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2" descr="C:\Users\sigurdg\Desktop\Agility.png"/>
          <p:cNvPicPr>
            <a:picLocks noChangeAspect="1" noChangeArrowheads="1"/>
          </p:cNvPicPr>
          <p:nvPr/>
        </p:nvPicPr>
        <p:blipFill>
          <a:blip r:embed="rId3" cstate="print"/>
          <a:srcRect/>
          <a:stretch>
            <a:fillRect/>
          </a:stretch>
        </p:blipFill>
        <p:spPr bwMode="auto">
          <a:xfrm>
            <a:off x="6324083" y="3475621"/>
            <a:ext cx="617682" cy="631826"/>
          </a:xfrm>
          <a:prstGeom prst="rect">
            <a:avLst/>
          </a:prstGeom>
          <a:noFill/>
        </p:spPr>
      </p:pic>
      <p:sp>
        <p:nvSpPr>
          <p:cNvPr id="16" name="Title 1"/>
          <p:cNvSpPr>
            <a:spLocks noGrp="1"/>
          </p:cNvSpPr>
          <p:nvPr>
            <p:ph type="title"/>
          </p:nvPr>
        </p:nvSpPr>
        <p:spPr>
          <a:xfrm>
            <a:off x="389436" y="171458"/>
            <a:ext cx="8363938" cy="560923"/>
          </a:xfrm>
        </p:spPr>
        <p:txBody>
          <a:bodyPr/>
          <a:lstStyle/>
          <a:p>
            <a:r>
              <a:rPr lang="en-US" dirty="0" smtClean="0"/>
              <a:t>Striking the Right Balance</a:t>
            </a:r>
            <a:endParaRPr lang="en-US" dirty="0"/>
          </a:p>
        </p:txBody>
      </p:sp>
      <p:grpSp>
        <p:nvGrpSpPr>
          <p:cNvPr id="11" name="Group 10"/>
          <p:cNvGrpSpPr/>
          <p:nvPr/>
        </p:nvGrpSpPr>
        <p:grpSpPr bwMode="black">
          <a:xfrm>
            <a:off x="2593607" y="3643664"/>
            <a:ext cx="485792" cy="295751"/>
            <a:chOff x="10387012" y="4179358"/>
            <a:chExt cx="974726" cy="593725"/>
          </a:xfrm>
          <a:solidFill>
            <a:srgbClr val="FFFFFF"/>
          </a:solidFill>
        </p:grpSpPr>
        <p:sp>
          <p:nvSpPr>
            <p:cNvPr id="18"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9"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20"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21"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22"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grpSp>
      <p:pic>
        <p:nvPicPr>
          <p:cNvPr id="23" name="Picture 7" descr="\\MAGNUM\Projects\Microsoft\Cloud Power FY12\Design\ICONS_PNG\Control.png"/>
          <p:cNvPicPr>
            <a:picLocks noChangeAspect="1" noChangeArrowheads="1"/>
          </p:cNvPicPr>
          <p:nvPr/>
        </p:nvPicPr>
        <p:blipFill>
          <a:blip r:embed="rId4" cstate="print">
            <a:lum bright="100000"/>
          </a:blip>
          <a:srcRect/>
          <a:stretch>
            <a:fillRect/>
          </a:stretch>
        </p:blipFill>
        <p:spPr bwMode="auto">
          <a:xfrm>
            <a:off x="4662287" y="3309282"/>
            <a:ext cx="888025" cy="887794"/>
          </a:xfrm>
          <a:prstGeom prst="rect">
            <a:avLst/>
          </a:prstGeom>
          <a:noFill/>
        </p:spPr>
      </p:pic>
      <p:sp>
        <p:nvSpPr>
          <p:cNvPr id="24" name="Rectangle 3"/>
          <p:cNvSpPr txBox="1">
            <a:spLocks noChangeArrowheads="1"/>
          </p:cNvSpPr>
          <p:nvPr/>
        </p:nvSpPr>
        <p:spPr>
          <a:xfrm>
            <a:off x="457199" y="819150"/>
            <a:ext cx="4114801" cy="212365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5"/>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6"/>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6"/>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6"/>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6"/>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defTabSz="685864">
              <a:spcBef>
                <a:spcPct val="0"/>
              </a:spcBef>
              <a:spcAft>
                <a:spcPts val="600"/>
              </a:spcAft>
              <a:buFont typeface="Arial" pitchFamily="34" charset="0"/>
              <a:buChar char="•"/>
              <a:defRPr/>
            </a:pPr>
            <a:r>
              <a:rPr lang="en-US" sz="1500" spc="-75" dirty="0">
                <a:ln w="3175">
                  <a:noFill/>
                </a:ln>
                <a:solidFill>
                  <a:schemeClr val="tx1">
                    <a:lumMod val="65000"/>
                    <a:lumOff val="35000"/>
                  </a:schemeClr>
                </a:solidFill>
                <a:latin typeface="Segoe UI Light"/>
                <a:cs typeface="Arial" charset="0"/>
              </a:rPr>
              <a:t>Spectrum of control &amp; agility</a:t>
            </a:r>
          </a:p>
          <a:p>
            <a:pPr marL="233363" indent="-233363" defTabSz="685864">
              <a:spcBef>
                <a:spcPct val="0"/>
              </a:spcBef>
              <a:spcAft>
                <a:spcPts val="600"/>
              </a:spcAft>
              <a:buFont typeface="Arial" pitchFamily="34" charset="0"/>
              <a:buChar char="•"/>
              <a:defRPr/>
            </a:pPr>
            <a:r>
              <a:rPr lang="en-US" sz="1500" spc="-75" dirty="0">
                <a:ln w="3175">
                  <a:noFill/>
                </a:ln>
                <a:solidFill>
                  <a:schemeClr val="tx1">
                    <a:lumMod val="65000"/>
                    <a:lumOff val="35000"/>
                  </a:schemeClr>
                </a:solidFill>
                <a:latin typeface="Segoe UI Light"/>
                <a:cs typeface="Arial" charset="0"/>
              </a:rPr>
              <a:t>One size does not fit all</a:t>
            </a:r>
          </a:p>
          <a:p>
            <a:pPr marL="233363" indent="-233363" defTabSz="685864">
              <a:spcBef>
                <a:spcPct val="0"/>
              </a:spcBef>
              <a:spcAft>
                <a:spcPts val="600"/>
              </a:spcAft>
              <a:buFont typeface="Arial" pitchFamily="34" charset="0"/>
              <a:buChar char="•"/>
              <a:defRPr/>
            </a:pPr>
            <a:r>
              <a:rPr lang="en-US" sz="1500" spc="-75" dirty="0">
                <a:ln w="3175">
                  <a:noFill/>
                </a:ln>
                <a:solidFill>
                  <a:schemeClr val="tx1">
                    <a:lumMod val="65000"/>
                    <a:lumOff val="35000"/>
                  </a:schemeClr>
                </a:solidFill>
                <a:latin typeface="Segoe UI Light"/>
                <a:cs typeface="Arial" charset="0"/>
              </a:rPr>
              <a:t>Each business defines their spectrum</a:t>
            </a:r>
          </a:p>
          <a:p>
            <a:pPr marL="233363" indent="-233363" defTabSz="685864">
              <a:spcBef>
                <a:spcPct val="0"/>
              </a:spcBef>
              <a:spcAft>
                <a:spcPts val="600"/>
              </a:spcAft>
              <a:buFont typeface="Arial" pitchFamily="34" charset="0"/>
              <a:buChar char="•"/>
              <a:defRPr/>
            </a:pPr>
            <a:r>
              <a:rPr lang="en-US" sz="1500" spc="-75" dirty="0">
                <a:ln w="3175">
                  <a:noFill/>
                </a:ln>
                <a:solidFill>
                  <a:schemeClr val="tx1">
                    <a:lumMod val="65000"/>
                    <a:lumOff val="35000"/>
                  </a:schemeClr>
                </a:solidFill>
                <a:latin typeface="Segoe UI Light"/>
                <a:cs typeface="Arial" charset="0"/>
              </a:rPr>
              <a:t>By industry, segment, function, or market maturity</a:t>
            </a:r>
          </a:p>
          <a:p>
            <a:pPr marL="233363" indent="-233363" defTabSz="685864">
              <a:spcBef>
                <a:spcPct val="0"/>
              </a:spcBef>
              <a:spcAft>
                <a:spcPts val="600"/>
              </a:spcAft>
              <a:buFont typeface="Arial" pitchFamily="34" charset="0"/>
              <a:buChar char="•"/>
              <a:defRPr/>
            </a:pPr>
            <a:r>
              <a:rPr lang="en-US" sz="1500" spc="-75" dirty="0" smtClean="0">
                <a:ln w="3175">
                  <a:noFill/>
                </a:ln>
                <a:solidFill>
                  <a:schemeClr val="tx1">
                    <a:lumMod val="65000"/>
                    <a:lumOff val="35000"/>
                  </a:schemeClr>
                </a:solidFill>
                <a:latin typeface="Segoe UI Light"/>
                <a:cs typeface="Arial" charset="0"/>
              </a:rPr>
              <a:t>May </a:t>
            </a:r>
            <a:r>
              <a:rPr lang="en-US" sz="1500" spc="-75" dirty="0">
                <a:ln w="3175">
                  <a:noFill/>
                </a:ln>
                <a:solidFill>
                  <a:schemeClr val="tx1">
                    <a:lumMod val="65000"/>
                    <a:lumOff val="35000"/>
                  </a:schemeClr>
                </a:solidFill>
                <a:latin typeface="Segoe UI Light"/>
                <a:cs typeface="Arial" charset="0"/>
              </a:rPr>
              <a:t>change over time</a:t>
            </a:r>
          </a:p>
          <a:p>
            <a:pPr marL="233363" indent="-233363" defTabSz="685864">
              <a:spcBef>
                <a:spcPct val="0"/>
              </a:spcBef>
              <a:spcAft>
                <a:spcPts val="600"/>
              </a:spcAft>
              <a:buFont typeface="Arial" pitchFamily="34" charset="0"/>
              <a:buChar char="•"/>
              <a:defRPr/>
            </a:pPr>
            <a:r>
              <a:rPr lang="en-US" sz="1500" spc="-75" dirty="0" smtClean="0">
                <a:ln w="3175">
                  <a:noFill/>
                </a:ln>
                <a:solidFill>
                  <a:schemeClr val="tx1">
                    <a:lumMod val="65000"/>
                    <a:lumOff val="35000"/>
                  </a:schemeClr>
                </a:solidFill>
                <a:latin typeface="Segoe UI Light"/>
                <a:cs typeface="Arial" charset="0"/>
              </a:rPr>
              <a:t>Misaligned results </a:t>
            </a:r>
            <a:r>
              <a:rPr lang="en-US" sz="1500" spc="-75" dirty="0">
                <a:ln w="3175">
                  <a:noFill/>
                </a:ln>
                <a:solidFill>
                  <a:schemeClr val="tx1">
                    <a:lumMod val="65000"/>
                    <a:lumOff val="35000"/>
                  </a:schemeClr>
                </a:solidFill>
                <a:latin typeface="Segoe UI Light"/>
                <a:cs typeface="Arial" charset="0"/>
              </a:rPr>
              <a:t>in higher costs, </a:t>
            </a:r>
            <a:r>
              <a:rPr lang="en-US" sz="1500" spc="-75" dirty="0" smtClean="0">
                <a:ln w="3175">
                  <a:noFill/>
                </a:ln>
                <a:solidFill>
                  <a:schemeClr val="tx1">
                    <a:lumMod val="65000"/>
                    <a:lumOff val="35000"/>
                  </a:schemeClr>
                </a:solidFill>
                <a:latin typeface="Segoe UI Light"/>
                <a:cs typeface="Arial" charset="0"/>
              </a:rPr>
              <a:t>inefficiencies, &amp; </a:t>
            </a:r>
            <a:r>
              <a:rPr lang="en-US" sz="1500" spc="-75" dirty="0">
                <a:ln w="3175">
                  <a:noFill/>
                </a:ln>
                <a:solidFill>
                  <a:schemeClr val="tx1">
                    <a:lumMod val="65000"/>
                    <a:lumOff val="35000"/>
                  </a:schemeClr>
                </a:solidFill>
                <a:latin typeface="Segoe UI Light"/>
                <a:cs typeface="Arial" charset="0"/>
              </a:rPr>
              <a:t>missed </a:t>
            </a:r>
            <a:r>
              <a:rPr lang="en-US" sz="1500" spc="-75" dirty="0" smtClean="0">
                <a:ln w="3175">
                  <a:noFill/>
                </a:ln>
                <a:solidFill>
                  <a:schemeClr val="tx1">
                    <a:lumMod val="65000"/>
                    <a:lumOff val="35000"/>
                  </a:schemeClr>
                </a:solidFill>
                <a:latin typeface="Segoe UI Light"/>
                <a:cs typeface="Arial" charset="0"/>
              </a:rPr>
              <a:t>value</a:t>
            </a:r>
          </a:p>
          <a:p>
            <a:pPr marL="233363" indent="-233363" defTabSz="685864">
              <a:spcBef>
                <a:spcPct val="0"/>
              </a:spcBef>
              <a:spcAft>
                <a:spcPts val="600"/>
              </a:spcAft>
              <a:buFont typeface="Arial" pitchFamily="34" charset="0"/>
              <a:buChar char="•"/>
              <a:defRPr/>
            </a:pPr>
            <a:r>
              <a:rPr lang="en-US" sz="1500" spc="-75" dirty="0" smtClean="0">
                <a:ln w="3175">
                  <a:noFill/>
                </a:ln>
                <a:solidFill>
                  <a:schemeClr val="tx1">
                    <a:lumMod val="65000"/>
                    <a:lumOff val="35000"/>
                  </a:schemeClr>
                </a:solidFill>
                <a:latin typeface="Segoe UI Light"/>
                <a:cs typeface="Arial" charset="0"/>
              </a:rPr>
              <a:t>Requires an end-to-end platform</a:t>
            </a:r>
            <a:endParaRPr lang="en-US" sz="1500" spc="-75" dirty="0">
              <a:ln w="3175">
                <a:noFill/>
              </a:ln>
              <a:solidFill>
                <a:schemeClr val="tx1">
                  <a:lumMod val="65000"/>
                  <a:lumOff val="35000"/>
                </a:schemeClr>
              </a:solidFill>
              <a:latin typeface="Segoe UI Light"/>
              <a:cs typeface="Arial" charset="0"/>
            </a:endParaRPr>
          </a:p>
        </p:txBody>
      </p:sp>
    </p:spTree>
    <p:extLst>
      <p:ext uri="{BB962C8B-B14F-4D97-AF65-F5344CB8AC3E}">
        <p14:creationId xmlns:p14="http://schemas.microsoft.com/office/powerpoint/2010/main" val="2378683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Microsoft IT: Where are we headed</a:t>
            </a:r>
            <a:endParaRPr lang="en-US" dirty="0"/>
          </a:p>
        </p:txBody>
      </p:sp>
      <p:sp>
        <p:nvSpPr>
          <p:cNvPr id="4" name="Slide Number Placeholder 3"/>
          <p:cNvSpPr>
            <a:spLocks noGrp="1"/>
          </p:cNvSpPr>
          <p:nvPr>
            <p:ph type="sldNum" sz="quarter" idx="4294967295"/>
          </p:nvPr>
        </p:nvSpPr>
        <p:spPr>
          <a:xfrm>
            <a:off x="0" y="4832747"/>
            <a:ext cx="437074" cy="142875"/>
          </a:xfrm>
        </p:spPr>
        <p:txBody>
          <a:bodyPr/>
          <a:lstStyle/>
          <a:p>
            <a:fld id="{C4D3BFBC-B080-4E5A-9FD3-5849808C7C48}" type="slidenum">
              <a:rPr lang="en-US" smtClean="0">
                <a:solidFill>
                  <a:srgbClr val="3D3D3D">
                    <a:lumMod val="40000"/>
                    <a:lumOff val="60000"/>
                  </a:srgbClr>
                </a:solidFill>
              </a:rPr>
              <a:pPr/>
              <a:t>2</a:t>
            </a:fld>
            <a:endParaRPr lang="en-US">
              <a:solidFill>
                <a:srgbClr val="3D3D3D">
                  <a:lumMod val="40000"/>
                  <a:lumOff val="60000"/>
                </a:srgbClr>
              </a:solidFill>
            </a:endParaRPr>
          </a:p>
        </p:txBody>
      </p:sp>
      <p:sp>
        <p:nvSpPr>
          <p:cNvPr id="6" name="Rectangle 5"/>
          <p:cNvSpPr/>
          <p:nvPr/>
        </p:nvSpPr>
        <p:spPr bwMode="auto">
          <a:xfrm>
            <a:off x="2292078" y="1150017"/>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Free Market Economics for Data</a:t>
            </a:r>
          </a:p>
        </p:txBody>
      </p:sp>
      <p:sp>
        <p:nvSpPr>
          <p:cNvPr id="7" name="Rectangle 6"/>
          <p:cNvSpPr/>
          <p:nvPr/>
        </p:nvSpPr>
        <p:spPr bwMode="auto">
          <a:xfrm>
            <a:off x="3815562" y="1150017"/>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Social BI</a:t>
            </a:r>
          </a:p>
        </p:txBody>
      </p:sp>
      <p:sp>
        <p:nvSpPr>
          <p:cNvPr id="8" name="Rectangle 7"/>
          <p:cNvSpPr/>
          <p:nvPr/>
        </p:nvSpPr>
        <p:spPr bwMode="auto">
          <a:xfrm>
            <a:off x="3815562" y="2673098"/>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Global IP </a:t>
            </a:r>
          </a:p>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&amp; Insight</a:t>
            </a:r>
          </a:p>
        </p:txBody>
      </p:sp>
      <p:sp>
        <p:nvSpPr>
          <p:cNvPr id="9" name="Rectangle 8"/>
          <p:cNvSpPr/>
          <p:nvPr/>
        </p:nvSpPr>
        <p:spPr bwMode="auto">
          <a:xfrm>
            <a:off x="5339036" y="1150013"/>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Selfish </a:t>
            </a:r>
          </a:p>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Sticky IP</a:t>
            </a:r>
          </a:p>
        </p:txBody>
      </p:sp>
      <p:sp>
        <p:nvSpPr>
          <p:cNvPr id="10" name="Rectangle 9"/>
          <p:cNvSpPr/>
          <p:nvPr/>
        </p:nvSpPr>
        <p:spPr bwMode="auto">
          <a:xfrm>
            <a:off x="2292078" y="2673097"/>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Automated, Community, Certified</a:t>
            </a:r>
          </a:p>
        </p:txBody>
      </p:sp>
      <p:sp>
        <p:nvSpPr>
          <p:cNvPr id="11" name="Rectangle 10"/>
          <p:cNvSpPr/>
          <p:nvPr/>
        </p:nvSpPr>
        <p:spPr bwMode="auto">
          <a:xfrm>
            <a:off x="5339036" y="2673098"/>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Speed of Data, Speed of Business</a:t>
            </a:r>
          </a:p>
        </p:txBody>
      </p:sp>
      <p:sp>
        <p:nvSpPr>
          <p:cNvPr id="12" name="Rectangle 11"/>
          <p:cNvSpPr/>
          <p:nvPr/>
        </p:nvSpPr>
        <p:spPr bwMode="auto">
          <a:xfrm>
            <a:off x="766149" y="1150015"/>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EL, iterate, </a:t>
            </a:r>
            <a:r>
              <a:rPr lang="en-US" i="1" spc="-38" dirty="0">
                <a:gradFill>
                  <a:gsLst>
                    <a:gs pos="0">
                      <a:srgbClr val="FFFFFF"/>
                    </a:gs>
                    <a:gs pos="100000">
                      <a:srgbClr val="FFFFFF"/>
                    </a:gs>
                  </a:gsLst>
                  <a:lin ang="5400000" scaled="0"/>
                </a:gradFill>
                <a:latin typeface="+mj-lt"/>
                <a:ea typeface="Segoe UI" pitchFamily="34" charset="0"/>
                <a:cs typeface="Segoe UI" pitchFamily="34" charset="0"/>
              </a:rPr>
              <a:t>then</a:t>
            </a:r>
            <a:r>
              <a:rPr lang="en-US" spc="-38" dirty="0">
                <a:gradFill>
                  <a:gsLst>
                    <a:gs pos="0">
                      <a:srgbClr val="FFFFFF"/>
                    </a:gs>
                    <a:gs pos="100000">
                      <a:srgbClr val="FFFFFF"/>
                    </a:gs>
                  </a:gsLst>
                  <a:lin ang="5400000" scaled="0"/>
                </a:gradFill>
                <a:latin typeface="+mj-lt"/>
                <a:ea typeface="Segoe UI" pitchFamily="34" charset="0"/>
                <a:cs typeface="Segoe UI" pitchFamily="34" charset="0"/>
              </a:rPr>
              <a:t> Production T</a:t>
            </a:r>
          </a:p>
        </p:txBody>
      </p:sp>
      <p:sp>
        <p:nvSpPr>
          <p:cNvPr id="13" name="Rectangle 12"/>
          <p:cNvSpPr/>
          <p:nvPr/>
        </p:nvSpPr>
        <p:spPr bwMode="auto">
          <a:xfrm>
            <a:off x="6862517" y="2673098"/>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Support the Spectrum of </a:t>
            </a:r>
            <a:r>
              <a:rPr lang="en-US" spc="-38" dirty="0" smtClean="0">
                <a:gradFill>
                  <a:gsLst>
                    <a:gs pos="0">
                      <a:srgbClr val="FFFFFF"/>
                    </a:gs>
                    <a:gs pos="100000">
                      <a:srgbClr val="FFFFFF"/>
                    </a:gs>
                  </a:gsLst>
                  <a:lin ang="5400000" scaled="0"/>
                </a:gradFill>
                <a:latin typeface="+mj-lt"/>
                <a:ea typeface="Segoe UI" pitchFamily="34" charset="0"/>
                <a:cs typeface="Segoe UI" pitchFamily="34" charset="0"/>
              </a:rPr>
              <a:t>Self-Service</a:t>
            </a:r>
            <a:endParaRPr lang="en-US" spc="-38"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27727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12"/>
                                        </p:tgtEl>
                                        <p:attrNameLst>
                                          <p:attrName>style.opacity</p:attrName>
                                        </p:attrNameLst>
                                      </p:cBhvr>
                                      <p:to>
                                        <p:strVal val="0.5"/>
                                      </p:to>
                                    </p:set>
                                    <p:animEffect filter="image" prLst="opacity: 0.5">
                                      <p:cBhvr rctx="IE">
                                        <p:cTn id="12" dur="indefinite"/>
                                        <p:tgtEl>
                                          <p:spTgt spid="1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6"/>
                                        </p:tgtEl>
                                        <p:attrNameLst>
                                          <p:attrName>style.opacity</p:attrName>
                                        </p:attrNameLst>
                                      </p:cBhvr>
                                      <p:to>
                                        <p:strVal val="0.5"/>
                                      </p:to>
                                    </p:set>
                                    <p:animEffect filter="image" prLst="opacity: 0.5">
                                      <p:cBhvr rctx="IE">
                                        <p:cTn id="21" dur="indefinite"/>
                                        <p:tgtEl>
                                          <p:spTgt spid="6"/>
                                        </p:tgtEl>
                                      </p:cBhvr>
                                    </p:animEffec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grpId="1" nodeType="clickEffect">
                                  <p:stCondLst>
                                    <p:cond delay="0"/>
                                  </p:stCondLst>
                                  <p:childTnLst>
                                    <p:set>
                                      <p:cBhvr rctx="PPT">
                                        <p:cTn id="29" dur="indefinite"/>
                                        <p:tgtEl>
                                          <p:spTgt spid="7"/>
                                        </p:tgtEl>
                                        <p:attrNameLst>
                                          <p:attrName>style.opacity</p:attrName>
                                        </p:attrNameLst>
                                      </p:cBhvr>
                                      <p:to>
                                        <p:strVal val="0.5"/>
                                      </p:to>
                                    </p:set>
                                    <p:animEffect filter="image" prLst="opacity: 0.5">
                                      <p:cBhvr rctx="IE">
                                        <p:cTn id="30" dur="indefinite"/>
                                        <p:tgtEl>
                                          <p:spTgt spid="7"/>
                                        </p:tgtEl>
                                      </p:cBhvr>
                                    </p:animEffec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rctx="PPT">
                                        <p:cTn id="38" dur="indefinite"/>
                                        <p:tgtEl>
                                          <p:spTgt spid="9"/>
                                        </p:tgtEl>
                                        <p:attrNameLst>
                                          <p:attrName>style.opacity</p:attrName>
                                        </p:attrNameLst>
                                      </p:cBhvr>
                                      <p:to>
                                        <p:strVal val="0.5"/>
                                      </p:to>
                                    </p:set>
                                    <p:animEffect filter="image" prLst="opacity: 0.5">
                                      <p:cBhvr rctx="IE">
                                        <p:cTn id="39" dur="indefinite"/>
                                        <p:tgtEl>
                                          <p:spTgt spid="9"/>
                                        </p:tgtEl>
                                      </p:cBhvr>
                                    </p:animEffec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10"/>
                                        </p:tgtEl>
                                        <p:attrNameLst>
                                          <p:attrName>style.opacity</p:attrName>
                                        </p:attrNameLst>
                                      </p:cBhvr>
                                      <p:to>
                                        <p:strVal val="0.5"/>
                                      </p:to>
                                    </p:set>
                                    <p:animEffect filter="image" prLst="opacity: 0.5">
                                      <p:cBhvr rctx="IE">
                                        <p:cTn id="48" dur="indefinite"/>
                                        <p:tgtEl>
                                          <p:spTgt spid="10"/>
                                        </p:tgtEl>
                                      </p:cBhvr>
                                    </p:animEffec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1" nodeType="clickEffect">
                                  <p:stCondLst>
                                    <p:cond delay="0"/>
                                  </p:stCondLst>
                                  <p:childTnLst>
                                    <p:set>
                                      <p:cBhvr rctx="PPT">
                                        <p:cTn id="56" dur="indefinite"/>
                                        <p:tgtEl>
                                          <p:spTgt spid="8"/>
                                        </p:tgtEl>
                                        <p:attrNameLst>
                                          <p:attrName>style.opacity</p:attrName>
                                        </p:attrNameLst>
                                      </p:cBhvr>
                                      <p:to>
                                        <p:strVal val="0.5"/>
                                      </p:to>
                                    </p:set>
                                    <p:animEffect filter="image" prLst="opacity: 0.5">
                                      <p:cBhvr rctx="IE">
                                        <p:cTn id="57" dur="indefinite"/>
                                        <p:tgtEl>
                                          <p:spTgt spid="8"/>
                                        </p:tgtEl>
                                      </p:cBhvr>
                                    </p:animEffec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1" nodeType="clickEffect">
                                  <p:stCondLst>
                                    <p:cond delay="0"/>
                                  </p:stCondLst>
                                  <p:childTnLst>
                                    <p:set>
                                      <p:cBhvr rctx="PPT">
                                        <p:cTn id="65" dur="indefinite"/>
                                        <p:tgtEl>
                                          <p:spTgt spid="11"/>
                                        </p:tgtEl>
                                        <p:attrNameLst>
                                          <p:attrName>style.opacity</p:attrName>
                                        </p:attrNameLst>
                                      </p:cBhvr>
                                      <p:to>
                                        <p:strVal val="0.5"/>
                                      </p:to>
                                    </p:set>
                                    <p:animEffect filter="image" prLst="opacity: 0.5">
                                      <p:cBhvr rctx="IE">
                                        <p:cTn id="66" dur="indefinite"/>
                                        <p:tgtEl>
                                          <p:spTgt spid="11"/>
                                        </p:tgtEl>
                                      </p:cBhvr>
                                    </p:animEffect>
                                  </p:childTnLst>
                                </p:cTn>
                              </p:par>
                            </p:childTnLst>
                          </p:cTn>
                        </p:par>
                        <p:par>
                          <p:cTn id="67" fill="hold">
                            <p:stCondLst>
                              <p:cond delay="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434906" y="1584527"/>
            <a:ext cx="1911905" cy="1408781"/>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Central IT</a:t>
            </a:r>
          </a:p>
        </p:txBody>
      </p:sp>
      <p:sp>
        <p:nvSpPr>
          <p:cNvPr id="24" name="Rectangle 23"/>
          <p:cNvSpPr/>
          <p:nvPr/>
        </p:nvSpPr>
        <p:spPr bwMode="auto">
          <a:xfrm>
            <a:off x="1434902" y="3104854"/>
            <a:ext cx="2935786" cy="1408781"/>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Control</a:t>
            </a:r>
          </a:p>
        </p:txBody>
      </p:sp>
      <p:sp>
        <p:nvSpPr>
          <p:cNvPr id="25" name="Rectangle 24"/>
          <p:cNvSpPr/>
          <p:nvPr/>
        </p:nvSpPr>
        <p:spPr bwMode="auto">
          <a:xfrm>
            <a:off x="4487656" y="3105150"/>
            <a:ext cx="2935786" cy="1408781"/>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Agility</a:t>
            </a:r>
          </a:p>
        </p:txBody>
      </p:sp>
      <p:sp>
        <p:nvSpPr>
          <p:cNvPr id="2" name="Title 1"/>
          <p:cNvSpPr>
            <a:spLocks noGrp="1"/>
          </p:cNvSpPr>
          <p:nvPr>
            <p:ph type="title"/>
          </p:nvPr>
        </p:nvSpPr>
        <p:spPr/>
        <p:txBody>
          <a:bodyPr>
            <a:normAutofit fontScale="90000"/>
          </a:bodyPr>
          <a:lstStyle/>
          <a:p>
            <a:r>
              <a:rPr lang="en-US" dirty="0" smtClean="0"/>
              <a:t>BI Delivery Channels</a:t>
            </a:r>
            <a:endParaRPr lang="en-US" dirty="0"/>
          </a:p>
        </p:txBody>
      </p:sp>
      <p:sp>
        <p:nvSpPr>
          <p:cNvPr id="3" name="Oval 2"/>
          <p:cNvSpPr/>
          <p:nvPr/>
        </p:nvSpPr>
        <p:spPr bwMode="auto">
          <a:xfrm>
            <a:off x="2002019" y="1823467"/>
            <a:ext cx="777679" cy="777476"/>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9" tIns="34295" rIns="34295" bIns="68589"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2" name="Picture 2" descr="C:\Users\sigurdg\Desktop\Agility.png"/>
          <p:cNvPicPr>
            <a:picLocks noChangeAspect="1" noChangeArrowheads="1"/>
          </p:cNvPicPr>
          <p:nvPr/>
        </p:nvPicPr>
        <p:blipFill>
          <a:blip r:embed="rId2" cstate="print"/>
          <a:srcRect/>
          <a:stretch>
            <a:fillRect/>
          </a:stretch>
        </p:blipFill>
        <p:spPr bwMode="auto">
          <a:xfrm>
            <a:off x="5587963" y="3512632"/>
            <a:ext cx="617682" cy="631826"/>
          </a:xfrm>
          <a:prstGeom prst="rect">
            <a:avLst/>
          </a:prstGeom>
          <a:noFill/>
        </p:spPr>
      </p:pic>
      <p:pic>
        <p:nvPicPr>
          <p:cNvPr id="23" name="Picture 7" descr="\\MAGNUM\Projects\Microsoft\Cloud Power FY12\Design\ICONS_PNG\Control.png"/>
          <p:cNvPicPr>
            <a:picLocks noChangeAspect="1" noChangeArrowheads="1"/>
          </p:cNvPicPr>
          <p:nvPr/>
        </p:nvPicPr>
        <p:blipFill>
          <a:blip r:embed="rId3" cstate="print">
            <a:lum bright="100000"/>
          </a:blip>
          <a:srcRect/>
          <a:stretch>
            <a:fillRect/>
          </a:stretch>
        </p:blipFill>
        <p:spPr bwMode="auto">
          <a:xfrm>
            <a:off x="2458796" y="3365340"/>
            <a:ext cx="888025" cy="887794"/>
          </a:xfrm>
          <a:prstGeom prst="rect">
            <a:avLst/>
          </a:prstGeom>
          <a:noFill/>
        </p:spPr>
      </p:pic>
      <p:sp>
        <p:nvSpPr>
          <p:cNvPr id="27" name="Rectangle 26"/>
          <p:cNvSpPr/>
          <p:nvPr/>
        </p:nvSpPr>
        <p:spPr bwMode="auto">
          <a:xfrm>
            <a:off x="3461151" y="1584527"/>
            <a:ext cx="1911905" cy="1408781"/>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Federated IT</a:t>
            </a:r>
          </a:p>
        </p:txBody>
      </p:sp>
      <p:sp>
        <p:nvSpPr>
          <p:cNvPr id="28" name="Rectangle 27"/>
          <p:cNvSpPr/>
          <p:nvPr/>
        </p:nvSpPr>
        <p:spPr bwMode="auto">
          <a:xfrm>
            <a:off x="5487381" y="1584527"/>
            <a:ext cx="1911905" cy="1408781"/>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Segoe UI" pitchFamily="34" charset="0"/>
                <a:ea typeface="Segoe UI" pitchFamily="34" charset="0"/>
                <a:cs typeface="Segoe UI" pitchFamily="34" charset="0"/>
              </a:rPr>
              <a:t>Business</a:t>
            </a:r>
          </a:p>
        </p:txBody>
      </p:sp>
      <p:grpSp>
        <p:nvGrpSpPr>
          <p:cNvPr id="44" name="Group 43"/>
          <p:cNvGrpSpPr/>
          <p:nvPr/>
        </p:nvGrpSpPr>
        <p:grpSpPr>
          <a:xfrm>
            <a:off x="4118353" y="1888503"/>
            <a:ext cx="768793" cy="702616"/>
            <a:chOff x="4813228" y="2465808"/>
            <a:chExt cx="1186975" cy="1085083"/>
          </a:xfrm>
        </p:grpSpPr>
        <p:sp>
          <p:nvSpPr>
            <p:cNvPr id="29" name="Oval 28"/>
            <p:cNvSpPr/>
            <p:nvPr/>
          </p:nvSpPr>
          <p:spPr bwMode="auto">
            <a:xfrm>
              <a:off x="4813228" y="2465808"/>
              <a:ext cx="546586" cy="546586"/>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Oval 29"/>
            <p:cNvSpPr/>
            <p:nvPr/>
          </p:nvSpPr>
          <p:spPr bwMode="auto">
            <a:xfrm>
              <a:off x="5453617" y="2492888"/>
              <a:ext cx="546586" cy="546586"/>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Oval 30"/>
            <p:cNvSpPr/>
            <p:nvPr/>
          </p:nvSpPr>
          <p:spPr bwMode="auto">
            <a:xfrm>
              <a:off x="5100344" y="3004305"/>
              <a:ext cx="546586" cy="546586"/>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46" name="Rectangle 3"/>
          <p:cNvSpPr txBox="1">
            <a:spLocks noChangeArrowheads="1"/>
          </p:cNvSpPr>
          <p:nvPr/>
        </p:nvSpPr>
        <p:spPr>
          <a:xfrm>
            <a:off x="1434916" y="1101664"/>
            <a:ext cx="2077347" cy="4154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64">
              <a:spcBef>
                <a:spcPct val="0"/>
              </a:spcBef>
              <a:buNone/>
              <a:defRPr/>
            </a:pPr>
            <a:r>
              <a:rPr lang="en-US" sz="1500" spc="-75" dirty="0">
                <a:ln w="3175">
                  <a:noFill/>
                </a:ln>
                <a:solidFill>
                  <a:schemeClr val="tx1">
                    <a:lumMod val="65000"/>
                    <a:lumOff val="35000"/>
                  </a:schemeClr>
                </a:solidFill>
                <a:latin typeface="Segoe UI Light"/>
                <a:cs typeface="Arial" charset="0"/>
              </a:rPr>
              <a:t>Scale, security, support, control, operate</a:t>
            </a:r>
          </a:p>
        </p:txBody>
      </p:sp>
      <p:sp>
        <p:nvSpPr>
          <p:cNvPr id="47" name="Rectangle 3"/>
          <p:cNvSpPr txBox="1">
            <a:spLocks noChangeArrowheads="1"/>
          </p:cNvSpPr>
          <p:nvPr/>
        </p:nvSpPr>
        <p:spPr>
          <a:xfrm>
            <a:off x="5119592" y="1101664"/>
            <a:ext cx="2279685" cy="415498"/>
          </a:xfrm>
          <a:prstGeom prst="rect">
            <a:avLst/>
          </a:prstGeom>
          <a:noFill/>
        </p:spPr>
        <p:txBody>
          <a:bodyPr vert="horz" wrap="square" lIns="0" tIns="0" rIns="0" bIns="0" rtlCol="0">
            <a:spAutoFit/>
          </a:bodyPr>
          <a:lstStyle>
            <a:lvl1pPr marL="404813" indent="-404813"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00100"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143000" indent="-342900"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485900" indent="-34290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828800" indent="-34290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defTabSz="685864">
              <a:spcBef>
                <a:spcPct val="0"/>
              </a:spcBef>
              <a:buNone/>
              <a:defRPr/>
            </a:pPr>
            <a:r>
              <a:rPr lang="en-US" sz="1500" spc="-75" dirty="0">
                <a:ln w="3175">
                  <a:noFill/>
                </a:ln>
                <a:solidFill>
                  <a:schemeClr val="tx1">
                    <a:lumMod val="65000"/>
                    <a:lumOff val="35000"/>
                  </a:schemeClr>
                </a:solidFill>
                <a:latin typeface="Segoe UI Light"/>
                <a:cs typeface="Arial" charset="0"/>
              </a:rPr>
              <a:t>Insight, SME knowledge, opportunity, speed of business</a:t>
            </a:r>
          </a:p>
        </p:txBody>
      </p:sp>
      <p:grpSp>
        <p:nvGrpSpPr>
          <p:cNvPr id="67" name="Group 66"/>
          <p:cNvGrpSpPr/>
          <p:nvPr/>
        </p:nvGrpSpPr>
        <p:grpSpPr>
          <a:xfrm>
            <a:off x="5898274" y="1852336"/>
            <a:ext cx="1047403" cy="795716"/>
            <a:chOff x="8030442" y="2649275"/>
            <a:chExt cx="1396173" cy="1060955"/>
          </a:xfrm>
        </p:grpSpPr>
        <p:sp>
          <p:nvSpPr>
            <p:cNvPr id="32" name="Oval 31"/>
            <p:cNvSpPr/>
            <p:nvPr/>
          </p:nvSpPr>
          <p:spPr bwMode="auto">
            <a:xfrm>
              <a:off x="8115719" y="2732780"/>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Oval 32"/>
            <p:cNvSpPr/>
            <p:nvPr/>
          </p:nvSpPr>
          <p:spPr bwMode="auto">
            <a:xfrm>
              <a:off x="8415952" y="3032654"/>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4" name="Oval 33"/>
            <p:cNvSpPr/>
            <p:nvPr/>
          </p:nvSpPr>
          <p:spPr bwMode="auto">
            <a:xfrm>
              <a:off x="8030442" y="3179635"/>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Oval 60"/>
            <p:cNvSpPr/>
            <p:nvPr/>
          </p:nvSpPr>
          <p:spPr bwMode="auto">
            <a:xfrm>
              <a:off x="8408122" y="3433151"/>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2" name="Oval 61"/>
            <p:cNvSpPr/>
            <p:nvPr/>
          </p:nvSpPr>
          <p:spPr bwMode="auto">
            <a:xfrm>
              <a:off x="8821153" y="3080877"/>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Oval 62"/>
            <p:cNvSpPr/>
            <p:nvPr/>
          </p:nvSpPr>
          <p:spPr bwMode="auto">
            <a:xfrm>
              <a:off x="8839869" y="3462133"/>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4" name="Oval 63"/>
            <p:cNvSpPr/>
            <p:nvPr/>
          </p:nvSpPr>
          <p:spPr bwMode="auto">
            <a:xfrm>
              <a:off x="8620755" y="2649275"/>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5" name="Oval 64"/>
            <p:cNvSpPr/>
            <p:nvPr/>
          </p:nvSpPr>
          <p:spPr bwMode="auto">
            <a:xfrm>
              <a:off x="9178518" y="3225983"/>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6" name="Oval 65"/>
            <p:cNvSpPr/>
            <p:nvPr/>
          </p:nvSpPr>
          <p:spPr bwMode="auto">
            <a:xfrm>
              <a:off x="9125400" y="2732781"/>
              <a:ext cx="248097" cy="248097"/>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pc="-38"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965404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750"/>
                                        <p:tgtEl>
                                          <p:spTgt spid="46"/>
                                        </p:tgtEl>
                                      </p:cBhvr>
                                    </p:animEffect>
                                  </p:childTnLst>
                                </p:cTn>
                              </p:par>
                            </p:childTnLst>
                          </p:cTn>
                        </p:par>
                        <p:par>
                          <p:cTn id="8" fill="hold">
                            <p:stCondLst>
                              <p:cond delay="1750"/>
                            </p:stCondLst>
                            <p:childTnLst>
                              <p:par>
                                <p:cTn id="9" presetID="10" presetClass="entr" presetSubtype="0" fill="hold" grpId="0" nodeType="after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headed</a:t>
            </a:r>
            <a:endParaRPr lang="en-US" dirty="0"/>
          </a:p>
        </p:txBody>
      </p:sp>
      <p:sp>
        <p:nvSpPr>
          <p:cNvPr id="3" name="Text Placeholder 2"/>
          <p:cNvSpPr>
            <a:spLocks noGrp="1"/>
          </p:cNvSpPr>
          <p:nvPr>
            <p:ph type="body" idx="1"/>
          </p:nvPr>
        </p:nvSpPr>
        <p:spPr/>
        <p:txBody>
          <a:bodyPr/>
          <a:lstStyle/>
          <a:p>
            <a:r>
              <a:rPr lang="en-US" dirty="0" smtClean="0"/>
              <a:t>Embracing Self-Service</a:t>
            </a:r>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21</a:t>
            </a:fld>
            <a:endParaRPr lang="en-US"/>
          </a:p>
        </p:txBody>
      </p:sp>
    </p:spTree>
    <p:extLst>
      <p:ext uri="{BB962C8B-B14F-4D97-AF65-F5344CB8AC3E}">
        <p14:creationId xmlns:p14="http://schemas.microsoft.com/office/powerpoint/2010/main" val="280842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3"/>
          <p:cNvSpPr txBox="1">
            <a:spLocks/>
          </p:cNvSpPr>
          <p:nvPr/>
        </p:nvSpPr>
        <p:spPr bwMode="auto">
          <a:xfrm rot="16200000">
            <a:off x="94844" y="2564116"/>
            <a:ext cx="3470486" cy="3834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4900">
                <a:solidFill>
                  <a:schemeClr val="tx1"/>
                </a:solidFill>
                <a:latin typeface="+mj-lt"/>
                <a:ea typeface="+mj-ea"/>
                <a:cs typeface="+mj-cs"/>
              </a:defRPr>
            </a:lvl1pPr>
            <a:lvl2pPr algn="l" rtl="0" eaLnBrk="1" fontAlgn="base" hangingPunct="1">
              <a:spcBef>
                <a:spcPct val="0"/>
              </a:spcBef>
              <a:spcAft>
                <a:spcPct val="0"/>
              </a:spcAft>
              <a:defRPr sz="4900">
                <a:solidFill>
                  <a:schemeClr val="tx1"/>
                </a:solidFill>
                <a:latin typeface="Segoe UI" pitchFamily="34" charset="0"/>
              </a:defRPr>
            </a:lvl2pPr>
            <a:lvl3pPr algn="l" rtl="0" eaLnBrk="1" fontAlgn="base" hangingPunct="1">
              <a:spcBef>
                <a:spcPct val="0"/>
              </a:spcBef>
              <a:spcAft>
                <a:spcPct val="0"/>
              </a:spcAft>
              <a:defRPr sz="4900">
                <a:solidFill>
                  <a:schemeClr val="tx1"/>
                </a:solidFill>
                <a:latin typeface="Segoe UI" pitchFamily="34" charset="0"/>
              </a:defRPr>
            </a:lvl3pPr>
            <a:lvl4pPr algn="l" rtl="0" eaLnBrk="1" fontAlgn="base" hangingPunct="1">
              <a:spcBef>
                <a:spcPct val="0"/>
              </a:spcBef>
              <a:spcAft>
                <a:spcPct val="0"/>
              </a:spcAft>
              <a:defRPr sz="4900">
                <a:solidFill>
                  <a:schemeClr val="tx1"/>
                </a:solidFill>
                <a:latin typeface="Segoe UI" pitchFamily="34" charset="0"/>
              </a:defRPr>
            </a:lvl4pPr>
            <a:lvl5pPr algn="l" rtl="0" eaLnBrk="1" fontAlgn="base" hangingPunct="1">
              <a:spcBef>
                <a:spcPct val="0"/>
              </a:spcBef>
              <a:spcAft>
                <a:spcPct val="0"/>
              </a:spcAft>
              <a:defRPr sz="4900">
                <a:solidFill>
                  <a:schemeClr val="tx1"/>
                </a:solidFill>
                <a:latin typeface="Segoe UI" pitchFamily="34" charset="0"/>
              </a:defRPr>
            </a:lvl5pPr>
            <a:lvl6pPr marL="509431" algn="l" rtl="0" eaLnBrk="1" fontAlgn="base" hangingPunct="1">
              <a:spcBef>
                <a:spcPct val="0"/>
              </a:spcBef>
              <a:spcAft>
                <a:spcPct val="0"/>
              </a:spcAft>
              <a:defRPr sz="4900">
                <a:solidFill>
                  <a:schemeClr val="tx1"/>
                </a:solidFill>
                <a:latin typeface="Segoe UI" pitchFamily="34" charset="0"/>
              </a:defRPr>
            </a:lvl6pPr>
            <a:lvl7pPr marL="1018861" algn="l" rtl="0" eaLnBrk="1" fontAlgn="base" hangingPunct="1">
              <a:spcBef>
                <a:spcPct val="0"/>
              </a:spcBef>
              <a:spcAft>
                <a:spcPct val="0"/>
              </a:spcAft>
              <a:defRPr sz="4900">
                <a:solidFill>
                  <a:schemeClr val="tx1"/>
                </a:solidFill>
                <a:latin typeface="Segoe UI" pitchFamily="34" charset="0"/>
              </a:defRPr>
            </a:lvl7pPr>
            <a:lvl8pPr marL="1528292" algn="l" rtl="0" eaLnBrk="1" fontAlgn="base" hangingPunct="1">
              <a:spcBef>
                <a:spcPct val="0"/>
              </a:spcBef>
              <a:spcAft>
                <a:spcPct val="0"/>
              </a:spcAft>
              <a:defRPr sz="4900">
                <a:solidFill>
                  <a:schemeClr val="tx1"/>
                </a:solidFill>
                <a:latin typeface="Segoe UI" pitchFamily="34" charset="0"/>
              </a:defRPr>
            </a:lvl8pPr>
            <a:lvl9pPr marL="2037722" algn="l" rtl="0" eaLnBrk="1" fontAlgn="base" hangingPunct="1">
              <a:spcBef>
                <a:spcPct val="0"/>
              </a:spcBef>
              <a:spcAft>
                <a:spcPct val="0"/>
              </a:spcAft>
              <a:defRPr sz="4900">
                <a:solidFill>
                  <a:schemeClr val="tx1"/>
                </a:solidFill>
                <a:latin typeface="Segoe UI" pitchFamily="34" charset="0"/>
              </a:defRPr>
            </a:lvl9pPr>
          </a:lstStyle>
          <a:p>
            <a:pPr algn="ctr"/>
            <a:r>
              <a:rPr lang="en-US" sz="800" i="1" dirty="0">
                <a:solidFill>
                  <a:prstClr val="black">
                    <a:lumMod val="65000"/>
                    <a:lumOff val="35000"/>
                  </a:prstClr>
                </a:solidFill>
                <a:latin typeface="Segoe UI" pitchFamily="34" charset="0"/>
                <a:ea typeface="Segoe UI" pitchFamily="34" charset="0"/>
                <a:cs typeface="Segoe UI" pitchFamily="34" charset="0"/>
              </a:rPr>
              <a:t>domain                    </a:t>
            </a:r>
            <a:r>
              <a:rPr lang="en-US" sz="800" b="1" dirty="0">
                <a:solidFill>
                  <a:prstClr val="black">
                    <a:lumMod val="65000"/>
                    <a:lumOff val="35000"/>
                  </a:prstClr>
                </a:solidFill>
                <a:latin typeface="Segoe UI" pitchFamily="34" charset="0"/>
                <a:ea typeface="Segoe UI" pitchFamily="34" charset="0"/>
                <a:cs typeface="Segoe UI" pitchFamily="34" charset="0"/>
              </a:rPr>
              <a:t>view of business activity		</a:t>
            </a:r>
            <a:r>
              <a:rPr lang="en-US" sz="800" i="1" dirty="0">
                <a:solidFill>
                  <a:prstClr val="black">
                    <a:lumMod val="65000"/>
                    <a:lumOff val="35000"/>
                  </a:prstClr>
                </a:solidFill>
                <a:latin typeface="Segoe UI" pitchFamily="34" charset="0"/>
                <a:ea typeface="Segoe UI" pitchFamily="34" charset="0"/>
                <a:cs typeface="Segoe UI" pitchFamily="34" charset="0"/>
              </a:rPr>
              <a:t>holistic</a:t>
            </a:r>
          </a:p>
        </p:txBody>
      </p:sp>
      <p:sp>
        <p:nvSpPr>
          <p:cNvPr id="51" name="Title 3"/>
          <p:cNvSpPr txBox="1">
            <a:spLocks/>
          </p:cNvSpPr>
          <p:nvPr/>
        </p:nvSpPr>
        <p:spPr bwMode="auto">
          <a:xfrm>
            <a:off x="1897859" y="4438447"/>
            <a:ext cx="5237448" cy="3578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4900">
                <a:solidFill>
                  <a:schemeClr val="tx1"/>
                </a:solidFill>
                <a:latin typeface="+mj-lt"/>
                <a:ea typeface="+mj-ea"/>
                <a:cs typeface="+mj-cs"/>
              </a:defRPr>
            </a:lvl1pPr>
            <a:lvl2pPr algn="l" rtl="0" eaLnBrk="1" fontAlgn="base" hangingPunct="1">
              <a:spcBef>
                <a:spcPct val="0"/>
              </a:spcBef>
              <a:spcAft>
                <a:spcPct val="0"/>
              </a:spcAft>
              <a:defRPr sz="4900">
                <a:solidFill>
                  <a:schemeClr val="tx1"/>
                </a:solidFill>
                <a:latin typeface="Segoe UI" pitchFamily="34" charset="0"/>
              </a:defRPr>
            </a:lvl2pPr>
            <a:lvl3pPr algn="l" rtl="0" eaLnBrk="1" fontAlgn="base" hangingPunct="1">
              <a:spcBef>
                <a:spcPct val="0"/>
              </a:spcBef>
              <a:spcAft>
                <a:spcPct val="0"/>
              </a:spcAft>
              <a:defRPr sz="4900">
                <a:solidFill>
                  <a:schemeClr val="tx1"/>
                </a:solidFill>
                <a:latin typeface="Segoe UI" pitchFamily="34" charset="0"/>
              </a:defRPr>
            </a:lvl3pPr>
            <a:lvl4pPr algn="l" rtl="0" eaLnBrk="1" fontAlgn="base" hangingPunct="1">
              <a:spcBef>
                <a:spcPct val="0"/>
              </a:spcBef>
              <a:spcAft>
                <a:spcPct val="0"/>
              </a:spcAft>
              <a:defRPr sz="4900">
                <a:solidFill>
                  <a:schemeClr val="tx1"/>
                </a:solidFill>
                <a:latin typeface="Segoe UI" pitchFamily="34" charset="0"/>
              </a:defRPr>
            </a:lvl4pPr>
            <a:lvl5pPr algn="l" rtl="0" eaLnBrk="1" fontAlgn="base" hangingPunct="1">
              <a:spcBef>
                <a:spcPct val="0"/>
              </a:spcBef>
              <a:spcAft>
                <a:spcPct val="0"/>
              </a:spcAft>
              <a:defRPr sz="4900">
                <a:solidFill>
                  <a:schemeClr val="tx1"/>
                </a:solidFill>
                <a:latin typeface="Segoe UI" pitchFamily="34" charset="0"/>
              </a:defRPr>
            </a:lvl5pPr>
            <a:lvl6pPr marL="509431" algn="l" rtl="0" eaLnBrk="1" fontAlgn="base" hangingPunct="1">
              <a:spcBef>
                <a:spcPct val="0"/>
              </a:spcBef>
              <a:spcAft>
                <a:spcPct val="0"/>
              </a:spcAft>
              <a:defRPr sz="4900">
                <a:solidFill>
                  <a:schemeClr val="tx1"/>
                </a:solidFill>
                <a:latin typeface="Segoe UI" pitchFamily="34" charset="0"/>
              </a:defRPr>
            </a:lvl6pPr>
            <a:lvl7pPr marL="1018861" algn="l" rtl="0" eaLnBrk="1" fontAlgn="base" hangingPunct="1">
              <a:spcBef>
                <a:spcPct val="0"/>
              </a:spcBef>
              <a:spcAft>
                <a:spcPct val="0"/>
              </a:spcAft>
              <a:defRPr sz="4900">
                <a:solidFill>
                  <a:schemeClr val="tx1"/>
                </a:solidFill>
                <a:latin typeface="Segoe UI" pitchFamily="34" charset="0"/>
              </a:defRPr>
            </a:lvl7pPr>
            <a:lvl8pPr marL="1528292" algn="l" rtl="0" eaLnBrk="1" fontAlgn="base" hangingPunct="1">
              <a:spcBef>
                <a:spcPct val="0"/>
              </a:spcBef>
              <a:spcAft>
                <a:spcPct val="0"/>
              </a:spcAft>
              <a:defRPr sz="4900">
                <a:solidFill>
                  <a:schemeClr val="tx1"/>
                </a:solidFill>
                <a:latin typeface="Segoe UI" pitchFamily="34" charset="0"/>
              </a:defRPr>
            </a:lvl8pPr>
            <a:lvl9pPr marL="2037722" algn="l" rtl="0" eaLnBrk="1" fontAlgn="base" hangingPunct="1">
              <a:spcBef>
                <a:spcPct val="0"/>
              </a:spcBef>
              <a:spcAft>
                <a:spcPct val="0"/>
              </a:spcAft>
              <a:defRPr sz="4900">
                <a:solidFill>
                  <a:schemeClr val="tx1"/>
                </a:solidFill>
                <a:latin typeface="Segoe UI" pitchFamily="34" charset="0"/>
              </a:defRPr>
            </a:lvl9pPr>
          </a:lstStyle>
          <a:p>
            <a:pPr algn="ctr"/>
            <a:r>
              <a:rPr lang="en-US" sz="800" i="1" dirty="0">
                <a:solidFill>
                  <a:prstClr val="black">
                    <a:lumMod val="65000"/>
                    <a:lumOff val="35000"/>
                  </a:prstClr>
                </a:solidFill>
                <a:latin typeface="Segoe UI" pitchFamily="34" charset="0"/>
                <a:ea typeface="Segoe UI" pitchFamily="34" charset="0"/>
                <a:cs typeface="Segoe UI" pitchFamily="34" charset="0"/>
              </a:rPr>
              <a:t>simple                                  </a:t>
            </a:r>
            <a:r>
              <a:rPr lang="en-US" sz="800" b="1" dirty="0">
                <a:solidFill>
                  <a:prstClr val="black">
                    <a:lumMod val="65000"/>
                    <a:lumOff val="35000"/>
                  </a:prstClr>
                </a:solidFill>
                <a:latin typeface="Segoe UI" pitchFamily="34" charset="0"/>
                <a:ea typeface="Segoe UI" pitchFamily="34" charset="0"/>
                <a:cs typeface="Segoe UI" pitchFamily="34" charset="0"/>
              </a:rPr>
              <a:t> interaction with information systems </a:t>
            </a:r>
            <a:r>
              <a:rPr lang="en-US" sz="800" i="1" dirty="0">
                <a:solidFill>
                  <a:prstClr val="black">
                    <a:lumMod val="65000"/>
                    <a:lumOff val="35000"/>
                  </a:prstClr>
                </a:solidFill>
                <a:latin typeface="Segoe UI" pitchFamily="34" charset="0"/>
                <a:ea typeface="Segoe UI" pitchFamily="34" charset="0"/>
                <a:cs typeface="Segoe UI" pitchFamily="34" charset="0"/>
              </a:rPr>
              <a:t>	          complex</a:t>
            </a:r>
          </a:p>
        </p:txBody>
      </p:sp>
      <p:sp>
        <p:nvSpPr>
          <p:cNvPr id="53" name="Rectangle 52"/>
          <p:cNvSpPr/>
          <p:nvPr/>
        </p:nvSpPr>
        <p:spPr bwMode="auto">
          <a:xfrm>
            <a:off x="1869014" y="1143823"/>
            <a:ext cx="5246542" cy="3239696"/>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68589" tIns="34295" rIns="68589" bIns="34295" numCol="1" rtlCol="0" anchor="t" anchorCtr="0" compatLnSpc="1">
            <a:prstTxWarp prst="textNoShape">
              <a:avLst/>
            </a:prstTxWarp>
          </a:bodyPr>
          <a:lstStyle/>
          <a:p>
            <a:pPr fontAlgn="base">
              <a:spcBef>
                <a:spcPct val="0"/>
              </a:spcBef>
              <a:spcAft>
                <a:spcPct val="0"/>
              </a:spcAft>
            </a:pPr>
            <a:endParaRPr lang="en-US" b="1" smtClean="0">
              <a:solidFill>
                <a:prstClr val="black">
                  <a:lumMod val="65000"/>
                  <a:lumOff val="35000"/>
                </a:prstClr>
              </a:solidFill>
              <a:latin typeface="Arial" charset="0"/>
            </a:endParaRPr>
          </a:p>
        </p:txBody>
      </p:sp>
      <p:sp>
        <p:nvSpPr>
          <p:cNvPr id="54" name="Rectangle 53"/>
          <p:cNvSpPr/>
          <p:nvPr/>
        </p:nvSpPr>
        <p:spPr bwMode="auto">
          <a:xfrm>
            <a:off x="2093994" y="1310203"/>
            <a:ext cx="1446971" cy="30733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68589" tIns="34295" rIns="68589" bIns="34295" numCol="1" rtlCol="0" anchor="t" anchorCtr="0" compatLnSpc="1">
            <a:prstTxWarp prst="textNoShape">
              <a:avLst/>
            </a:prstTxWarp>
          </a:bodyPr>
          <a:lstStyle/>
          <a:p>
            <a:pPr fontAlgn="base">
              <a:spcBef>
                <a:spcPct val="0"/>
              </a:spcBef>
              <a:spcAft>
                <a:spcPct val="0"/>
              </a:spcAft>
            </a:pPr>
            <a:endParaRPr lang="en-US" b="1" smtClean="0">
              <a:solidFill>
                <a:prstClr val="black">
                  <a:lumMod val="65000"/>
                  <a:lumOff val="35000"/>
                </a:prstClr>
              </a:solidFill>
              <a:latin typeface="Arial" charset="0"/>
            </a:endParaRPr>
          </a:p>
        </p:txBody>
      </p:sp>
      <p:sp>
        <p:nvSpPr>
          <p:cNvPr id="55" name="Rectangle 54"/>
          <p:cNvSpPr/>
          <p:nvPr/>
        </p:nvSpPr>
        <p:spPr bwMode="auto">
          <a:xfrm>
            <a:off x="2743834" y="2373488"/>
            <a:ext cx="3638231" cy="1265862"/>
          </a:xfrm>
          <a:prstGeom prst="rect">
            <a:avLst/>
          </a:prstGeom>
          <a:solidFill>
            <a:schemeClr val="bg1">
              <a:lumMod val="65000"/>
              <a:alpha val="36863"/>
            </a:schemeClr>
          </a:solidFill>
          <a:ln w="9525" cap="flat" cmpd="sng" algn="ctr">
            <a:noFill/>
            <a:prstDash val="solid"/>
            <a:round/>
            <a:headEnd type="none" w="med" len="med"/>
            <a:tailEnd type="none" w="med" len="med"/>
          </a:ln>
          <a:effectLst/>
        </p:spPr>
        <p:txBody>
          <a:bodyPr vert="horz" wrap="square" lIns="68589" tIns="34295" rIns="68589" bIns="34295" numCol="1" rtlCol="0" anchor="t" anchorCtr="0" compatLnSpc="1">
            <a:prstTxWarp prst="textNoShape">
              <a:avLst/>
            </a:prstTxWarp>
          </a:bodyPr>
          <a:lstStyle/>
          <a:p>
            <a:pPr fontAlgn="base">
              <a:spcBef>
                <a:spcPct val="0"/>
              </a:spcBef>
              <a:spcAft>
                <a:spcPct val="0"/>
              </a:spcAft>
            </a:pPr>
            <a:endParaRPr lang="en-US" b="1" smtClean="0">
              <a:solidFill>
                <a:prstClr val="black">
                  <a:lumMod val="65000"/>
                  <a:lumOff val="35000"/>
                </a:prstClr>
              </a:solidFill>
              <a:latin typeface="Arial" charset="0"/>
            </a:endParaRPr>
          </a:p>
        </p:txBody>
      </p:sp>
      <p:sp>
        <p:nvSpPr>
          <p:cNvPr id="56" name="Rectangle 55"/>
          <p:cNvSpPr/>
          <p:nvPr/>
        </p:nvSpPr>
        <p:spPr bwMode="auto">
          <a:xfrm>
            <a:off x="4636598" y="3260273"/>
            <a:ext cx="2317044" cy="1123253"/>
          </a:xfrm>
          <a:prstGeom prst="rect">
            <a:avLst/>
          </a:prstGeom>
          <a:solidFill>
            <a:schemeClr val="tx1">
              <a:lumMod val="50000"/>
              <a:lumOff val="50000"/>
              <a:alpha val="36863"/>
            </a:schemeClr>
          </a:solidFill>
          <a:ln w="9525" cap="flat" cmpd="sng" algn="ctr">
            <a:noFill/>
            <a:prstDash val="solid"/>
            <a:round/>
            <a:headEnd type="none" w="med" len="med"/>
            <a:tailEnd type="none" w="med" len="med"/>
          </a:ln>
          <a:effectLst/>
        </p:spPr>
        <p:txBody>
          <a:bodyPr vert="horz" wrap="square" lIns="68589" tIns="34295" rIns="68589" bIns="34295" numCol="1" rtlCol="0" anchor="t" anchorCtr="0" compatLnSpc="1">
            <a:prstTxWarp prst="textNoShape">
              <a:avLst/>
            </a:prstTxWarp>
          </a:bodyPr>
          <a:lstStyle/>
          <a:p>
            <a:pPr fontAlgn="base">
              <a:spcBef>
                <a:spcPct val="0"/>
              </a:spcBef>
              <a:spcAft>
                <a:spcPct val="0"/>
              </a:spcAft>
            </a:pPr>
            <a:endParaRPr lang="en-US" b="1" smtClean="0">
              <a:solidFill>
                <a:prstClr val="black">
                  <a:lumMod val="65000"/>
                  <a:lumOff val="35000"/>
                </a:prstClr>
              </a:solidFill>
              <a:latin typeface="Arial" charset="0"/>
            </a:endParaRPr>
          </a:p>
        </p:txBody>
      </p:sp>
      <p:sp>
        <p:nvSpPr>
          <p:cNvPr id="57" name="Oval 56"/>
          <p:cNvSpPr/>
          <p:nvPr/>
        </p:nvSpPr>
        <p:spPr bwMode="auto">
          <a:xfrm>
            <a:off x="2316362" y="1587856"/>
            <a:ext cx="594235" cy="554420"/>
          </a:xfrm>
          <a:prstGeom prst="ellipse">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13718" tIns="0" rIns="0" bIns="34295" numCol="1" rtlCol="0" anchor="ctr" anchorCtr="0" compatLnSpc="1">
            <a:prstTxWarp prst="textNoShape">
              <a:avLst/>
            </a:prstTxWarp>
          </a:bodyPr>
          <a:lstStyle/>
          <a:p>
            <a:pPr fontAlgn="base">
              <a:spcBef>
                <a:spcPct val="0"/>
              </a:spcBef>
              <a:spcAft>
                <a:spcPct val="0"/>
              </a:spcAft>
            </a:pPr>
            <a:r>
              <a:rPr lang="en-US" sz="700" b="1" dirty="0">
                <a:solidFill>
                  <a:prstClr val="black">
                    <a:lumMod val="65000"/>
                    <a:lumOff val="35000"/>
                  </a:prstClr>
                </a:solidFill>
                <a:latin typeface="Segoe UI" pitchFamily="34" charset="0"/>
                <a:ea typeface="Segoe UI" pitchFamily="34" charset="0"/>
                <a:cs typeface="Segoe UI" pitchFamily="34" charset="0"/>
              </a:rPr>
              <a:t>BILL</a:t>
            </a:r>
          </a:p>
        </p:txBody>
      </p:sp>
      <p:sp>
        <p:nvSpPr>
          <p:cNvPr id="33" name="Oval 32"/>
          <p:cNvSpPr/>
          <p:nvPr/>
        </p:nvSpPr>
        <p:spPr bwMode="auto">
          <a:xfrm>
            <a:off x="5236753" y="3565992"/>
            <a:ext cx="615773" cy="574516"/>
          </a:xfrm>
          <a:prstGeom prst="ellipse">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13718" tIns="0" rIns="0" bIns="34295" numCol="1" rtlCol="0" anchor="ctr" anchorCtr="0" compatLnSpc="1">
            <a:prstTxWarp prst="textNoShape">
              <a:avLst/>
            </a:prstTxWarp>
          </a:bodyPr>
          <a:lstStyle/>
          <a:p>
            <a:pPr fontAlgn="base">
              <a:spcBef>
                <a:spcPct val="0"/>
              </a:spcBef>
              <a:spcAft>
                <a:spcPct val="0"/>
              </a:spcAft>
            </a:pPr>
            <a:r>
              <a:rPr lang="en-US" sz="700" b="1" dirty="0">
                <a:solidFill>
                  <a:prstClr val="black">
                    <a:lumMod val="65000"/>
                    <a:lumOff val="35000"/>
                  </a:prstClr>
                </a:solidFill>
                <a:latin typeface="Segoe UI" pitchFamily="34" charset="0"/>
                <a:ea typeface="Segoe UI" pitchFamily="34" charset="0"/>
                <a:cs typeface="Segoe UI" pitchFamily="34" charset="0"/>
              </a:rPr>
              <a:t>ELTON</a:t>
            </a:r>
          </a:p>
        </p:txBody>
      </p:sp>
      <p:sp>
        <p:nvSpPr>
          <p:cNvPr id="34" name="Oval 33"/>
          <p:cNvSpPr/>
          <p:nvPr/>
        </p:nvSpPr>
        <p:spPr bwMode="auto">
          <a:xfrm>
            <a:off x="6119536" y="3768940"/>
            <a:ext cx="594235" cy="554420"/>
          </a:xfrm>
          <a:prstGeom prst="ellipse">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13718" tIns="0" rIns="0" bIns="34295" numCol="1" rtlCol="0" anchor="ctr" anchorCtr="0" compatLnSpc="1">
            <a:prstTxWarp prst="textNoShape">
              <a:avLst/>
            </a:prstTxWarp>
          </a:bodyPr>
          <a:lstStyle/>
          <a:p>
            <a:pPr fontAlgn="base">
              <a:spcBef>
                <a:spcPct val="0"/>
              </a:spcBef>
              <a:spcAft>
                <a:spcPct val="0"/>
              </a:spcAft>
            </a:pPr>
            <a:r>
              <a:rPr lang="en-US" sz="700" b="1" dirty="0">
                <a:solidFill>
                  <a:prstClr val="black">
                    <a:lumMod val="65000"/>
                    <a:lumOff val="35000"/>
                  </a:prstClr>
                </a:solidFill>
                <a:latin typeface="Segoe UI" pitchFamily="34" charset="0"/>
                <a:ea typeface="Segoe UI" pitchFamily="34" charset="0"/>
                <a:cs typeface="Segoe UI" pitchFamily="34" charset="0"/>
              </a:rPr>
              <a:t>BEN</a:t>
            </a:r>
          </a:p>
        </p:txBody>
      </p:sp>
      <p:sp>
        <p:nvSpPr>
          <p:cNvPr id="36" name="Title 3"/>
          <p:cNvSpPr txBox="1">
            <a:spLocks/>
          </p:cNvSpPr>
          <p:nvPr/>
        </p:nvSpPr>
        <p:spPr bwMode="auto">
          <a:xfrm>
            <a:off x="4159635" y="2390778"/>
            <a:ext cx="1354417" cy="3578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4900">
                <a:solidFill>
                  <a:schemeClr val="tx1"/>
                </a:solidFill>
                <a:latin typeface="+mj-lt"/>
                <a:ea typeface="+mj-ea"/>
                <a:cs typeface="+mj-cs"/>
              </a:defRPr>
            </a:lvl1pPr>
            <a:lvl2pPr algn="l" rtl="0" eaLnBrk="1" fontAlgn="base" hangingPunct="1">
              <a:spcBef>
                <a:spcPct val="0"/>
              </a:spcBef>
              <a:spcAft>
                <a:spcPct val="0"/>
              </a:spcAft>
              <a:defRPr sz="4900">
                <a:solidFill>
                  <a:schemeClr val="tx1"/>
                </a:solidFill>
                <a:latin typeface="Segoe UI" pitchFamily="34" charset="0"/>
              </a:defRPr>
            </a:lvl2pPr>
            <a:lvl3pPr algn="l" rtl="0" eaLnBrk="1" fontAlgn="base" hangingPunct="1">
              <a:spcBef>
                <a:spcPct val="0"/>
              </a:spcBef>
              <a:spcAft>
                <a:spcPct val="0"/>
              </a:spcAft>
              <a:defRPr sz="4900">
                <a:solidFill>
                  <a:schemeClr val="tx1"/>
                </a:solidFill>
                <a:latin typeface="Segoe UI" pitchFamily="34" charset="0"/>
              </a:defRPr>
            </a:lvl3pPr>
            <a:lvl4pPr algn="l" rtl="0" eaLnBrk="1" fontAlgn="base" hangingPunct="1">
              <a:spcBef>
                <a:spcPct val="0"/>
              </a:spcBef>
              <a:spcAft>
                <a:spcPct val="0"/>
              </a:spcAft>
              <a:defRPr sz="4900">
                <a:solidFill>
                  <a:schemeClr val="tx1"/>
                </a:solidFill>
                <a:latin typeface="Segoe UI" pitchFamily="34" charset="0"/>
              </a:defRPr>
            </a:lvl4pPr>
            <a:lvl5pPr algn="l" rtl="0" eaLnBrk="1" fontAlgn="base" hangingPunct="1">
              <a:spcBef>
                <a:spcPct val="0"/>
              </a:spcBef>
              <a:spcAft>
                <a:spcPct val="0"/>
              </a:spcAft>
              <a:defRPr sz="4900">
                <a:solidFill>
                  <a:schemeClr val="tx1"/>
                </a:solidFill>
                <a:latin typeface="Segoe UI" pitchFamily="34" charset="0"/>
              </a:defRPr>
            </a:lvl5pPr>
            <a:lvl6pPr marL="509431" algn="l" rtl="0" eaLnBrk="1" fontAlgn="base" hangingPunct="1">
              <a:spcBef>
                <a:spcPct val="0"/>
              </a:spcBef>
              <a:spcAft>
                <a:spcPct val="0"/>
              </a:spcAft>
              <a:defRPr sz="4900">
                <a:solidFill>
                  <a:schemeClr val="tx1"/>
                </a:solidFill>
                <a:latin typeface="Segoe UI" pitchFamily="34" charset="0"/>
              </a:defRPr>
            </a:lvl6pPr>
            <a:lvl7pPr marL="1018861" algn="l" rtl="0" eaLnBrk="1" fontAlgn="base" hangingPunct="1">
              <a:spcBef>
                <a:spcPct val="0"/>
              </a:spcBef>
              <a:spcAft>
                <a:spcPct val="0"/>
              </a:spcAft>
              <a:defRPr sz="4900">
                <a:solidFill>
                  <a:schemeClr val="tx1"/>
                </a:solidFill>
                <a:latin typeface="Segoe UI" pitchFamily="34" charset="0"/>
              </a:defRPr>
            </a:lvl7pPr>
            <a:lvl8pPr marL="1528292" algn="l" rtl="0" eaLnBrk="1" fontAlgn="base" hangingPunct="1">
              <a:spcBef>
                <a:spcPct val="0"/>
              </a:spcBef>
              <a:spcAft>
                <a:spcPct val="0"/>
              </a:spcAft>
              <a:defRPr sz="4900">
                <a:solidFill>
                  <a:schemeClr val="tx1"/>
                </a:solidFill>
                <a:latin typeface="Segoe UI" pitchFamily="34" charset="0"/>
              </a:defRPr>
            </a:lvl8pPr>
            <a:lvl9pPr marL="2037722" algn="l" rtl="0" eaLnBrk="1" fontAlgn="base" hangingPunct="1">
              <a:spcBef>
                <a:spcPct val="0"/>
              </a:spcBef>
              <a:spcAft>
                <a:spcPct val="0"/>
              </a:spcAft>
              <a:defRPr sz="4900">
                <a:solidFill>
                  <a:schemeClr val="tx1"/>
                </a:solidFill>
                <a:latin typeface="Segoe UI" pitchFamily="34" charset="0"/>
              </a:defRPr>
            </a:lvl9pPr>
          </a:lstStyle>
          <a:p>
            <a:r>
              <a:rPr lang="en-US" sz="700" i="1" dirty="0">
                <a:solidFill>
                  <a:prstClr val="black">
                    <a:lumMod val="65000"/>
                    <a:lumOff val="35000"/>
                  </a:prstClr>
                </a:solidFill>
                <a:latin typeface="Segoe UI" pitchFamily="34" charset="0"/>
                <a:ea typeface="Segoe UI" pitchFamily="34" charset="0"/>
                <a:cs typeface="Segoe UI" pitchFamily="34" charset="0"/>
              </a:rPr>
              <a:t>Decision Support &amp; Reporting</a:t>
            </a:r>
          </a:p>
        </p:txBody>
      </p:sp>
      <p:sp>
        <p:nvSpPr>
          <p:cNvPr id="37" name="Title 3"/>
          <p:cNvSpPr txBox="1">
            <a:spLocks/>
          </p:cNvSpPr>
          <p:nvPr/>
        </p:nvSpPr>
        <p:spPr bwMode="auto">
          <a:xfrm>
            <a:off x="2406085" y="1356986"/>
            <a:ext cx="1021761" cy="3578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4900">
                <a:solidFill>
                  <a:schemeClr val="tx1"/>
                </a:solidFill>
                <a:latin typeface="+mj-lt"/>
                <a:ea typeface="+mj-ea"/>
                <a:cs typeface="+mj-cs"/>
              </a:defRPr>
            </a:lvl1pPr>
            <a:lvl2pPr algn="l" rtl="0" eaLnBrk="1" fontAlgn="base" hangingPunct="1">
              <a:spcBef>
                <a:spcPct val="0"/>
              </a:spcBef>
              <a:spcAft>
                <a:spcPct val="0"/>
              </a:spcAft>
              <a:defRPr sz="4900">
                <a:solidFill>
                  <a:schemeClr val="tx1"/>
                </a:solidFill>
                <a:latin typeface="Segoe UI" pitchFamily="34" charset="0"/>
              </a:defRPr>
            </a:lvl2pPr>
            <a:lvl3pPr algn="l" rtl="0" eaLnBrk="1" fontAlgn="base" hangingPunct="1">
              <a:spcBef>
                <a:spcPct val="0"/>
              </a:spcBef>
              <a:spcAft>
                <a:spcPct val="0"/>
              </a:spcAft>
              <a:defRPr sz="4900">
                <a:solidFill>
                  <a:schemeClr val="tx1"/>
                </a:solidFill>
                <a:latin typeface="Segoe UI" pitchFamily="34" charset="0"/>
              </a:defRPr>
            </a:lvl3pPr>
            <a:lvl4pPr algn="l" rtl="0" eaLnBrk="1" fontAlgn="base" hangingPunct="1">
              <a:spcBef>
                <a:spcPct val="0"/>
              </a:spcBef>
              <a:spcAft>
                <a:spcPct val="0"/>
              </a:spcAft>
              <a:defRPr sz="4900">
                <a:solidFill>
                  <a:schemeClr val="tx1"/>
                </a:solidFill>
                <a:latin typeface="Segoe UI" pitchFamily="34" charset="0"/>
              </a:defRPr>
            </a:lvl4pPr>
            <a:lvl5pPr algn="l" rtl="0" eaLnBrk="1" fontAlgn="base" hangingPunct="1">
              <a:spcBef>
                <a:spcPct val="0"/>
              </a:spcBef>
              <a:spcAft>
                <a:spcPct val="0"/>
              </a:spcAft>
              <a:defRPr sz="4900">
                <a:solidFill>
                  <a:schemeClr val="tx1"/>
                </a:solidFill>
                <a:latin typeface="Segoe UI" pitchFamily="34" charset="0"/>
              </a:defRPr>
            </a:lvl5pPr>
            <a:lvl6pPr marL="509431" algn="l" rtl="0" eaLnBrk="1" fontAlgn="base" hangingPunct="1">
              <a:spcBef>
                <a:spcPct val="0"/>
              </a:spcBef>
              <a:spcAft>
                <a:spcPct val="0"/>
              </a:spcAft>
              <a:defRPr sz="4900">
                <a:solidFill>
                  <a:schemeClr val="tx1"/>
                </a:solidFill>
                <a:latin typeface="Segoe UI" pitchFamily="34" charset="0"/>
              </a:defRPr>
            </a:lvl6pPr>
            <a:lvl7pPr marL="1018861" algn="l" rtl="0" eaLnBrk="1" fontAlgn="base" hangingPunct="1">
              <a:spcBef>
                <a:spcPct val="0"/>
              </a:spcBef>
              <a:spcAft>
                <a:spcPct val="0"/>
              </a:spcAft>
              <a:defRPr sz="4900">
                <a:solidFill>
                  <a:schemeClr val="tx1"/>
                </a:solidFill>
                <a:latin typeface="Segoe UI" pitchFamily="34" charset="0"/>
              </a:defRPr>
            </a:lvl7pPr>
            <a:lvl8pPr marL="1528292" algn="l" rtl="0" eaLnBrk="1" fontAlgn="base" hangingPunct="1">
              <a:spcBef>
                <a:spcPct val="0"/>
              </a:spcBef>
              <a:spcAft>
                <a:spcPct val="0"/>
              </a:spcAft>
              <a:defRPr sz="4900">
                <a:solidFill>
                  <a:schemeClr val="tx1"/>
                </a:solidFill>
                <a:latin typeface="Segoe UI" pitchFamily="34" charset="0"/>
              </a:defRPr>
            </a:lvl8pPr>
            <a:lvl9pPr marL="2037722" algn="l" rtl="0" eaLnBrk="1" fontAlgn="base" hangingPunct="1">
              <a:spcBef>
                <a:spcPct val="0"/>
              </a:spcBef>
              <a:spcAft>
                <a:spcPct val="0"/>
              </a:spcAft>
              <a:defRPr sz="4900">
                <a:solidFill>
                  <a:schemeClr val="tx1"/>
                </a:solidFill>
                <a:latin typeface="Segoe UI" pitchFamily="34" charset="0"/>
              </a:defRPr>
            </a:lvl9pPr>
          </a:lstStyle>
          <a:p>
            <a:r>
              <a:rPr lang="en-US" sz="700" i="1" dirty="0">
                <a:solidFill>
                  <a:prstClr val="black">
                    <a:lumMod val="65000"/>
                    <a:lumOff val="35000"/>
                  </a:prstClr>
                </a:solidFill>
                <a:latin typeface="Segoe UI" pitchFamily="34" charset="0"/>
                <a:ea typeface="Segoe UI" pitchFamily="34" charset="0"/>
                <a:cs typeface="Segoe UI" pitchFamily="34" charset="0"/>
              </a:rPr>
              <a:t>Decision Maker</a:t>
            </a:r>
          </a:p>
        </p:txBody>
      </p:sp>
      <p:sp>
        <p:nvSpPr>
          <p:cNvPr id="38" name="Title 3"/>
          <p:cNvSpPr txBox="1">
            <a:spLocks/>
          </p:cNvSpPr>
          <p:nvPr/>
        </p:nvSpPr>
        <p:spPr bwMode="auto">
          <a:xfrm>
            <a:off x="5708991" y="3337649"/>
            <a:ext cx="1268419" cy="3578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4900">
                <a:solidFill>
                  <a:schemeClr val="tx1"/>
                </a:solidFill>
                <a:latin typeface="+mj-lt"/>
                <a:ea typeface="+mj-ea"/>
                <a:cs typeface="+mj-cs"/>
              </a:defRPr>
            </a:lvl1pPr>
            <a:lvl2pPr algn="l" rtl="0" eaLnBrk="1" fontAlgn="base" hangingPunct="1">
              <a:spcBef>
                <a:spcPct val="0"/>
              </a:spcBef>
              <a:spcAft>
                <a:spcPct val="0"/>
              </a:spcAft>
              <a:defRPr sz="4900">
                <a:solidFill>
                  <a:schemeClr val="tx1"/>
                </a:solidFill>
                <a:latin typeface="Segoe UI" pitchFamily="34" charset="0"/>
              </a:defRPr>
            </a:lvl2pPr>
            <a:lvl3pPr algn="l" rtl="0" eaLnBrk="1" fontAlgn="base" hangingPunct="1">
              <a:spcBef>
                <a:spcPct val="0"/>
              </a:spcBef>
              <a:spcAft>
                <a:spcPct val="0"/>
              </a:spcAft>
              <a:defRPr sz="4900">
                <a:solidFill>
                  <a:schemeClr val="tx1"/>
                </a:solidFill>
                <a:latin typeface="Segoe UI" pitchFamily="34" charset="0"/>
              </a:defRPr>
            </a:lvl3pPr>
            <a:lvl4pPr algn="l" rtl="0" eaLnBrk="1" fontAlgn="base" hangingPunct="1">
              <a:spcBef>
                <a:spcPct val="0"/>
              </a:spcBef>
              <a:spcAft>
                <a:spcPct val="0"/>
              </a:spcAft>
              <a:defRPr sz="4900">
                <a:solidFill>
                  <a:schemeClr val="tx1"/>
                </a:solidFill>
                <a:latin typeface="Segoe UI" pitchFamily="34" charset="0"/>
              </a:defRPr>
            </a:lvl4pPr>
            <a:lvl5pPr algn="l" rtl="0" eaLnBrk="1" fontAlgn="base" hangingPunct="1">
              <a:spcBef>
                <a:spcPct val="0"/>
              </a:spcBef>
              <a:spcAft>
                <a:spcPct val="0"/>
              </a:spcAft>
              <a:defRPr sz="4900">
                <a:solidFill>
                  <a:schemeClr val="tx1"/>
                </a:solidFill>
                <a:latin typeface="Segoe UI" pitchFamily="34" charset="0"/>
              </a:defRPr>
            </a:lvl5pPr>
            <a:lvl6pPr marL="509431" algn="l" rtl="0" eaLnBrk="1" fontAlgn="base" hangingPunct="1">
              <a:spcBef>
                <a:spcPct val="0"/>
              </a:spcBef>
              <a:spcAft>
                <a:spcPct val="0"/>
              </a:spcAft>
              <a:defRPr sz="4900">
                <a:solidFill>
                  <a:schemeClr val="tx1"/>
                </a:solidFill>
                <a:latin typeface="Segoe UI" pitchFamily="34" charset="0"/>
              </a:defRPr>
            </a:lvl6pPr>
            <a:lvl7pPr marL="1018861" algn="l" rtl="0" eaLnBrk="1" fontAlgn="base" hangingPunct="1">
              <a:spcBef>
                <a:spcPct val="0"/>
              </a:spcBef>
              <a:spcAft>
                <a:spcPct val="0"/>
              </a:spcAft>
              <a:defRPr sz="4900">
                <a:solidFill>
                  <a:schemeClr val="tx1"/>
                </a:solidFill>
                <a:latin typeface="Segoe UI" pitchFamily="34" charset="0"/>
              </a:defRPr>
            </a:lvl7pPr>
            <a:lvl8pPr marL="1528292" algn="l" rtl="0" eaLnBrk="1" fontAlgn="base" hangingPunct="1">
              <a:spcBef>
                <a:spcPct val="0"/>
              </a:spcBef>
              <a:spcAft>
                <a:spcPct val="0"/>
              </a:spcAft>
              <a:defRPr sz="4900">
                <a:solidFill>
                  <a:schemeClr val="tx1"/>
                </a:solidFill>
                <a:latin typeface="Segoe UI" pitchFamily="34" charset="0"/>
              </a:defRPr>
            </a:lvl8pPr>
            <a:lvl9pPr marL="2037722" algn="l" rtl="0" eaLnBrk="1" fontAlgn="base" hangingPunct="1">
              <a:spcBef>
                <a:spcPct val="0"/>
              </a:spcBef>
              <a:spcAft>
                <a:spcPct val="0"/>
              </a:spcAft>
              <a:defRPr sz="4900">
                <a:solidFill>
                  <a:schemeClr val="tx1"/>
                </a:solidFill>
                <a:latin typeface="Segoe UI" pitchFamily="34" charset="0"/>
              </a:defRPr>
            </a:lvl9pPr>
          </a:lstStyle>
          <a:p>
            <a:r>
              <a:rPr lang="en-US" sz="700" i="1" dirty="0">
                <a:solidFill>
                  <a:prstClr val="black">
                    <a:lumMod val="65000"/>
                    <a:lumOff val="35000"/>
                  </a:prstClr>
                </a:solidFill>
                <a:latin typeface="Segoe UI" pitchFamily="34" charset="0"/>
                <a:ea typeface="Segoe UI" pitchFamily="34" charset="0"/>
                <a:cs typeface="Segoe UI" pitchFamily="34" charset="0"/>
              </a:rPr>
              <a:t>Application Development</a:t>
            </a:r>
          </a:p>
        </p:txBody>
      </p:sp>
      <p:pic>
        <p:nvPicPr>
          <p:cNvPr id="19" name="Picture 2" descr="Web Part Page Title Ba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52116" y="1759129"/>
            <a:ext cx="377474" cy="3977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qlserver/projects/SQL11Wave/Doc%20Library/Shared%20Documents/Planning%20Site%20Images/eltonc.png"/>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flipH="1">
            <a:off x="5573539" y="3678274"/>
            <a:ext cx="504875" cy="5320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ben.png"/>
          <p:cNvPicPr>
            <a:picLocks noChangeAspect="1"/>
          </p:cNvPicPr>
          <p:nvPr/>
        </p:nvPicPr>
        <p:blipFill>
          <a:blip r:embed="rId5" cstate="print">
            <a:grayscl/>
            <a:extLst>
              <a:ext uri="{BEBA8EAE-BF5A-486C-A8C5-ECC9F3942E4B}">
                <a14:imgProps xmlns:a14="http://schemas.microsoft.com/office/drawing/2010/main">
                  <a14:imgLayer r:embed="rId6">
                    <a14:imgEffect>
                      <a14:brightnessContrast bright="18000"/>
                    </a14:imgEffect>
                  </a14:imgLayer>
                </a14:imgProps>
              </a:ext>
            </a:extLst>
          </a:blip>
          <a:stretch>
            <a:fillRect/>
          </a:stretch>
        </p:blipFill>
        <p:spPr>
          <a:xfrm flipH="1">
            <a:off x="6432391" y="3940969"/>
            <a:ext cx="468673" cy="493889"/>
          </a:xfrm>
          <a:prstGeom prst="rect">
            <a:avLst/>
          </a:prstGeom>
        </p:spPr>
      </p:pic>
      <p:sp>
        <p:nvSpPr>
          <p:cNvPr id="25" name="Oval 24"/>
          <p:cNvSpPr/>
          <p:nvPr/>
        </p:nvSpPr>
        <p:spPr bwMode="auto">
          <a:xfrm>
            <a:off x="2824912" y="2383621"/>
            <a:ext cx="594235" cy="554420"/>
          </a:xfrm>
          <a:prstGeom prst="ellipse">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13718" tIns="0" rIns="0" bIns="34295" numCol="1" rtlCol="0" anchor="ctr" anchorCtr="0" compatLnSpc="1">
            <a:prstTxWarp prst="textNoShape">
              <a:avLst/>
            </a:prstTxWarp>
          </a:bodyPr>
          <a:lstStyle/>
          <a:p>
            <a:pPr fontAlgn="base">
              <a:spcBef>
                <a:spcPct val="0"/>
              </a:spcBef>
              <a:spcAft>
                <a:spcPct val="0"/>
              </a:spcAft>
            </a:pPr>
            <a:r>
              <a:rPr lang="en-US" sz="700" b="1" dirty="0">
                <a:solidFill>
                  <a:prstClr val="black">
                    <a:lumMod val="65000"/>
                    <a:lumOff val="35000"/>
                  </a:prstClr>
                </a:solidFill>
                <a:latin typeface="Segoe UI" pitchFamily="34" charset="0"/>
                <a:ea typeface="Segoe UI" pitchFamily="34" charset="0"/>
                <a:cs typeface="Segoe UI" pitchFamily="34" charset="0"/>
              </a:rPr>
              <a:t>VICKI</a:t>
            </a:r>
          </a:p>
        </p:txBody>
      </p:sp>
      <p:pic>
        <p:nvPicPr>
          <p:cNvPr id="20" name="Picture 19" descr="vicki.png"/>
          <p:cNvPicPr>
            <a:picLocks noChangeAspect="1"/>
          </p:cNvPicPr>
          <p:nvPr/>
        </p:nvPicPr>
        <p:blipFill>
          <a:blip r:embed="rId7" cstate="print">
            <a:grayscl/>
            <a:extLst>
              <a:ext uri="{BEBA8EAE-BF5A-486C-A8C5-ECC9F3942E4B}">
                <a14:imgProps xmlns:a14="http://schemas.microsoft.com/office/drawing/2010/main">
                  <a14:imgLayer r:embed="rId8">
                    <a14:imgEffect>
                      <a14:brightnessContrast bright="14000"/>
                    </a14:imgEffect>
                  </a14:imgLayer>
                </a14:imgProps>
              </a:ext>
            </a:extLst>
          </a:blip>
          <a:stretch>
            <a:fillRect/>
          </a:stretch>
        </p:blipFill>
        <p:spPr>
          <a:xfrm flipH="1">
            <a:off x="3177545" y="2459173"/>
            <a:ext cx="486031" cy="512180"/>
          </a:xfrm>
          <a:prstGeom prst="rect">
            <a:avLst/>
          </a:prstGeom>
        </p:spPr>
      </p:pic>
      <p:sp>
        <p:nvSpPr>
          <p:cNvPr id="26" name="Oval 25"/>
          <p:cNvSpPr/>
          <p:nvPr/>
        </p:nvSpPr>
        <p:spPr bwMode="auto">
          <a:xfrm>
            <a:off x="4293393" y="2983057"/>
            <a:ext cx="594235" cy="554420"/>
          </a:xfrm>
          <a:prstGeom prst="ellipse">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13718" tIns="0" rIns="0" bIns="34295" numCol="1" rtlCol="0" anchor="ctr" anchorCtr="0" compatLnSpc="1">
            <a:prstTxWarp prst="textNoShape">
              <a:avLst/>
            </a:prstTxWarp>
          </a:bodyPr>
          <a:lstStyle/>
          <a:p>
            <a:pPr fontAlgn="base">
              <a:spcBef>
                <a:spcPct val="0"/>
              </a:spcBef>
              <a:spcAft>
                <a:spcPct val="0"/>
              </a:spcAft>
            </a:pPr>
            <a:r>
              <a:rPr lang="en-US" sz="700" b="1" dirty="0">
                <a:solidFill>
                  <a:prstClr val="black">
                    <a:lumMod val="65000"/>
                    <a:lumOff val="35000"/>
                  </a:prstClr>
                </a:solidFill>
                <a:latin typeface="Segoe UI" pitchFamily="34" charset="0"/>
                <a:ea typeface="Segoe UI" pitchFamily="34" charset="0"/>
                <a:cs typeface="Segoe UI" pitchFamily="34" charset="0"/>
              </a:rPr>
              <a:t>ANNA</a:t>
            </a:r>
          </a:p>
        </p:txBody>
      </p:sp>
      <p:pic>
        <p:nvPicPr>
          <p:cNvPr id="21" name="Picture 20" descr="anna.png">
            <a:hlinkClick r:id="" action="ppaction://noaction"/>
          </p:cNvPr>
          <p:cNvPicPr>
            <a:picLocks noChangeAspect="1"/>
          </p:cNvPicPr>
          <p:nvPr/>
        </p:nvPicPr>
        <p:blipFill>
          <a:blip r:embed="rId9" cstate="print">
            <a:grayscl/>
          </a:blip>
          <a:stretch>
            <a:fillRect/>
          </a:stretch>
        </p:blipFill>
        <p:spPr>
          <a:xfrm>
            <a:off x="4597550" y="3114892"/>
            <a:ext cx="384751" cy="405452"/>
          </a:xfrm>
          <a:prstGeom prst="rect">
            <a:avLst/>
          </a:prstGeom>
        </p:spPr>
      </p:pic>
      <p:grpSp>
        <p:nvGrpSpPr>
          <p:cNvPr id="5" name="Group 4"/>
          <p:cNvGrpSpPr/>
          <p:nvPr/>
        </p:nvGrpSpPr>
        <p:grpSpPr>
          <a:xfrm>
            <a:off x="3647497" y="2715267"/>
            <a:ext cx="594236" cy="616319"/>
            <a:chOff x="4862063" y="3620348"/>
            <a:chExt cx="792108" cy="821758"/>
          </a:xfrm>
        </p:grpSpPr>
        <p:sp>
          <p:nvSpPr>
            <p:cNvPr id="27" name="Oval 26"/>
            <p:cNvSpPr/>
            <p:nvPr/>
          </p:nvSpPr>
          <p:spPr bwMode="auto">
            <a:xfrm>
              <a:off x="4862063" y="3620348"/>
              <a:ext cx="792107" cy="739227"/>
            </a:xfrm>
            <a:prstGeom prst="ellipse">
              <a:avLst/>
            </a:prstGeom>
            <a:solidFill>
              <a:srgbClr val="92D050"/>
            </a:solidFill>
            <a:ln w="9525" cap="flat" cmpd="sng" algn="ctr">
              <a:solidFill>
                <a:schemeClr val="bg1">
                  <a:lumMod val="50000"/>
                </a:schemeClr>
              </a:solidFill>
              <a:prstDash val="solid"/>
              <a:round/>
              <a:headEnd type="none" w="med" len="med"/>
              <a:tailEnd type="none" w="med" len="med"/>
            </a:ln>
            <a:effectLst/>
          </p:spPr>
          <p:txBody>
            <a:bodyPr vert="horz" wrap="square" lIns="18288" tIns="0" rIns="0" bIns="45720" numCol="1" rtlCol="0" anchor="ctr" anchorCtr="0" compatLnSpc="1">
              <a:prstTxWarp prst="textNoShape">
                <a:avLst/>
              </a:prstTxWarp>
            </a:bodyPr>
            <a:lstStyle/>
            <a:p>
              <a:pPr fontAlgn="base">
                <a:spcBef>
                  <a:spcPct val="0"/>
                </a:spcBef>
                <a:spcAft>
                  <a:spcPct val="0"/>
                </a:spcAft>
              </a:pPr>
              <a:r>
                <a:rPr lang="en-US" sz="600" b="1" dirty="0">
                  <a:solidFill>
                    <a:prstClr val="black">
                      <a:lumMod val="65000"/>
                      <a:lumOff val="35000"/>
                    </a:prstClr>
                  </a:solidFill>
                  <a:latin typeface="Segoe UI" pitchFamily="34" charset="0"/>
                  <a:ea typeface="Segoe UI" pitchFamily="34" charset="0"/>
                  <a:cs typeface="Segoe UI" pitchFamily="34" charset="0"/>
                </a:rPr>
                <a:t>STEWART</a:t>
              </a:r>
            </a:p>
          </p:txBody>
        </p:sp>
        <p:pic>
          <p:nvPicPr>
            <p:cNvPr id="1026" name="Picture 2" descr="C:\Users\shdesai\Documents\BI\personas\Stewar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525" y="4096059"/>
              <a:ext cx="435646" cy="34604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p:nvPr>
        </p:nvSpPr>
        <p:spPr/>
        <p:txBody>
          <a:bodyPr>
            <a:normAutofit fontScale="90000"/>
          </a:bodyPr>
          <a:lstStyle/>
          <a:p>
            <a:r>
              <a:rPr lang="en-US" dirty="0" smtClean="0"/>
              <a:t>BI Personas: An Assembly Line</a:t>
            </a:r>
            <a:endParaRPr lang="en-US" dirty="0"/>
          </a:p>
        </p:txBody>
      </p:sp>
    </p:spTree>
    <p:extLst>
      <p:ext uri="{BB962C8B-B14F-4D97-AF65-F5344CB8AC3E}">
        <p14:creationId xmlns:p14="http://schemas.microsoft.com/office/powerpoint/2010/main" val="111639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5" b="9313"/>
          <a:stretch/>
        </p:blipFill>
        <p:spPr bwMode="auto">
          <a:xfrm>
            <a:off x="1389796" y="819150"/>
            <a:ext cx="6230219" cy="370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Vicki Scenario</a:t>
            </a:r>
            <a:endParaRPr lang="en-US" dirty="0"/>
          </a:p>
        </p:txBody>
      </p:sp>
    </p:spTree>
    <p:extLst>
      <p:ext uri="{BB962C8B-B14F-4D97-AF65-F5344CB8AC3E}">
        <p14:creationId xmlns:p14="http://schemas.microsoft.com/office/powerpoint/2010/main" val="330989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24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7111"/>
            <a:ext cx="6588125" cy="494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16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25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3350"/>
            <a:ext cx="650268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816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26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350"/>
            <a:ext cx="649952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21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Microsoft IT: Where are we headed</a:t>
            </a:r>
            <a:endParaRPr lang="en-US" dirty="0"/>
          </a:p>
        </p:txBody>
      </p:sp>
      <p:sp>
        <p:nvSpPr>
          <p:cNvPr id="4" name="Slide Number Placeholder 3"/>
          <p:cNvSpPr>
            <a:spLocks noGrp="1"/>
          </p:cNvSpPr>
          <p:nvPr>
            <p:ph type="sldNum" sz="quarter" idx="4294967295"/>
          </p:nvPr>
        </p:nvSpPr>
        <p:spPr>
          <a:xfrm>
            <a:off x="0" y="4832747"/>
            <a:ext cx="437074" cy="142875"/>
          </a:xfrm>
        </p:spPr>
        <p:txBody>
          <a:bodyPr/>
          <a:lstStyle/>
          <a:p>
            <a:fld id="{C4D3BFBC-B080-4E5A-9FD3-5849808C7C48}" type="slidenum">
              <a:rPr lang="en-US" smtClean="0">
                <a:solidFill>
                  <a:srgbClr val="3D3D3D">
                    <a:lumMod val="40000"/>
                    <a:lumOff val="60000"/>
                  </a:srgbClr>
                </a:solidFill>
              </a:rPr>
              <a:pPr/>
              <a:t>27</a:t>
            </a:fld>
            <a:endParaRPr lang="en-US">
              <a:solidFill>
                <a:srgbClr val="3D3D3D">
                  <a:lumMod val="40000"/>
                  <a:lumOff val="60000"/>
                </a:srgbClr>
              </a:solidFill>
            </a:endParaRPr>
          </a:p>
        </p:txBody>
      </p:sp>
      <p:sp>
        <p:nvSpPr>
          <p:cNvPr id="6" name="Rectangle 5"/>
          <p:cNvSpPr/>
          <p:nvPr/>
        </p:nvSpPr>
        <p:spPr bwMode="auto">
          <a:xfrm>
            <a:off x="2292078" y="1150017"/>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Free Market Economics for Data</a:t>
            </a:r>
          </a:p>
        </p:txBody>
      </p:sp>
      <p:sp>
        <p:nvSpPr>
          <p:cNvPr id="7" name="Rectangle 6"/>
          <p:cNvSpPr/>
          <p:nvPr/>
        </p:nvSpPr>
        <p:spPr bwMode="auto">
          <a:xfrm>
            <a:off x="3815562" y="1150017"/>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Social BI</a:t>
            </a:r>
          </a:p>
        </p:txBody>
      </p:sp>
      <p:sp>
        <p:nvSpPr>
          <p:cNvPr id="8" name="Rectangle 7"/>
          <p:cNvSpPr/>
          <p:nvPr/>
        </p:nvSpPr>
        <p:spPr bwMode="auto">
          <a:xfrm>
            <a:off x="3815562" y="2673098"/>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Global IP </a:t>
            </a:r>
          </a:p>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&amp; Insight</a:t>
            </a:r>
          </a:p>
        </p:txBody>
      </p:sp>
      <p:sp>
        <p:nvSpPr>
          <p:cNvPr id="9" name="Rectangle 8"/>
          <p:cNvSpPr/>
          <p:nvPr/>
        </p:nvSpPr>
        <p:spPr bwMode="auto">
          <a:xfrm>
            <a:off x="5339036" y="1150013"/>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Selfish </a:t>
            </a:r>
          </a:p>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Sticky IP</a:t>
            </a:r>
          </a:p>
        </p:txBody>
      </p:sp>
      <p:sp>
        <p:nvSpPr>
          <p:cNvPr id="10" name="Rectangle 9"/>
          <p:cNvSpPr/>
          <p:nvPr/>
        </p:nvSpPr>
        <p:spPr bwMode="auto">
          <a:xfrm>
            <a:off x="2292078" y="2673097"/>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Automated, Community, Certified</a:t>
            </a:r>
          </a:p>
        </p:txBody>
      </p:sp>
      <p:sp>
        <p:nvSpPr>
          <p:cNvPr id="11" name="Rectangle 10"/>
          <p:cNvSpPr/>
          <p:nvPr/>
        </p:nvSpPr>
        <p:spPr bwMode="auto">
          <a:xfrm>
            <a:off x="5339036" y="2673098"/>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Speed of Data, Speed of Business</a:t>
            </a:r>
          </a:p>
        </p:txBody>
      </p:sp>
      <p:sp>
        <p:nvSpPr>
          <p:cNvPr id="12" name="Rectangle 11"/>
          <p:cNvSpPr/>
          <p:nvPr/>
        </p:nvSpPr>
        <p:spPr bwMode="auto">
          <a:xfrm>
            <a:off x="766149" y="1150015"/>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EL, iterate, </a:t>
            </a:r>
            <a:r>
              <a:rPr lang="en-US" i="1" spc="-38" dirty="0">
                <a:gradFill>
                  <a:gsLst>
                    <a:gs pos="0">
                      <a:srgbClr val="FFFFFF"/>
                    </a:gs>
                    <a:gs pos="100000">
                      <a:srgbClr val="FFFFFF"/>
                    </a:gs>
                  </a:gsLst>
                  <a:lin ang="5400000" scaled="0"/>
                </a:gradFill>
                <a:latin typeface="+mj-lt"/>
                <a:ea typeface="Segoe UI" pitchFamily="34" charset="0"/>
                <a:cs typeface="Segoe UI" pitchFamily="34" charset="0"/>
              </a:rPr>
              <a:t>then</a:t>
            </a:r>
            <a:r>
              <a:rPr lang="en-US" spc="-38" dirty="0">
                <a:gradFill>
                  <a:gsLst>
                    <a:gs pos="0">
                      <a:srgbClr val="FFFFFF"/>
                    </a:gs>
                    <a:gs pos="100000">
                      <a:srgbClr val="FFFFFF"/>
                    </a:gs>
                  </a:gsLst>
                  <a:lin ang="5400000" scaled="0"/>
                </a:gradFill>
                <a:latin typeface="+mj-lt"/>
                <a:ea typeface="Segoe UI" pitchFamily="34" charset="0"/>
                <a:cs typeface="Segoe UI" pitchFamily="34" charset="0"/>
              </a:rPr>
              <a:t> Production T</a:t>
            </a:r>
          </a:p>
        </p:txBody>
      </p:sp>
      <p:sp>
        <p:nvSpPr>
          <p:cNvPr id="13" name="Rectangle 12"/>
          <p:cNvSpPr/>
          <p:nvPr/>
        </p:nvSpPr>
        <p:spPr bwMode="auto">
          <a:xfrm>
            <a:off x="6862517" y="2673098"/>
            <a:ext cx="1409147" cy="1408781"/>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685666" fontAlgn="base">
              <a:lnSpc>
                <a:spcPct val="80000"/>
              </a:lnSpc>
              <a:spcBef>
                <a:spcPct val="0"/>
              </a:spcBef>
              <a:spcAft>
                <a:spcPct val="0"/>
              </a:spcAft>
            </a:pPr>
            <a:r>
              <a:rPr lang="en-US" spc="-38" dirty="0">
                <a:gradFill>
                  <a:gsLst>
                    <a:gs pos="0">
                      <a:srgbClr val="FFFFFF"/>
                    </a:gs>
                    <a:gs pos="100000">
                      <a:srgbClr val="FFFFFF"/>
                    </a:gs>
                  </a:gsLst>
                  <a:lin ang="5400000" scaled="0"/>
                </a:gradFill>
                <a:latin typeface="+mj-lt"/>
                <a:ea typeface="Segoe UI" pitchFamily="34" charset="0"/>
                <a:cs typeface="Segoe UI" pitchFamily="34" charset="0"/>
              </a:rPr>
              <a:t>Support the Spectrum of </a:t>
            </a:r>
            <a:r>
              <a:rPr lang="en-US" spc="-38" dirty="0" smtClean="0">
                <a:gradFill>
                  <a:gsLst>
                    <a:gs pos="0">
                      <a:srgbClr val="FFFFFF"/>
                    </a:gs>
                    <a:gs pos="100000">
                      <a:srgbClr val="FFFFFF"/>
                    </a:gs>
                  </a:gsLst>
                  <a:lin ang="5400000" scaled="0"/>
                </a:gradFill>
                <a:latin typeface="+mj-lt"/>
                <a:ea typeface="Segoe UI" pitchFamily="34" charset="0"/>
                <a:cs typeface="Segoe UI" pitchFamily="34" charset="0"/>
              </a:rPr>
              <a:t>Self-Service</a:t>
            </a:r>
            <a:endParaRPr lang="en-US" spc="-38"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1540305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12"/>
                                        </p:tgtEl>
                                        <p:attrNameLst>
                                          <p:attrName>style.opacity</p:attrName>
                                        </p:attrNameLst>
                                      </p:cBhvr>
                                      <p:to>
                                        <p:strVal val="0.5"/>
                                      </p:to>
                                    </p:set>
                                    <p:animEffect filter="image" prLst="opacity: 0.5">
                                      <p:cBhvr rctx="IE">
                                        <p:cTn id="12" dur="indefinite"/>
                                        <p:tgtEl>
                                          <p:spTgt spid="12"/>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6"/>
                                        </p:tgtEl>
                                        <p:attrNameLst>
                                          <p:attrName>style.opacity</p:attrName>
                                        </p:attrNameLst>
                                      </p:cBhvr>
                                      <p:to>
                                        <p:strVal val="0.5"/>
                                      </p:to>
                                    </p:set>
                                    <p:animEffect filter="image" prLst="opacity: 0.5">
                                      <p:cBhvr rctx="IE">
                                        <p:cTn id="21" dur="indefinite"/>
                                        <p:tgtEl>
                                          <p:spTgt spid="6"/>
                                        </p:tgtEl>
                                      </p:cBhvr>
                                    </p:animEffec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grpId="1" nodeType="clickEffect">
                                  <p:stCondLst>
                                    <p:cond delay="0"/>
                                  </p:stCondLst>
                                  <p:childTnLst>
                                    <p:set>
                                      <p:cBhvr rctx="PPT">
                                        <p:cTn id="29" dur="indefinite"/>
                                        <p:tgtEl>
                                          <p:spTgt spid="7"/>
                                        </p:tgtEl>
                                        <p:attrNameLst>
                                          <p:attrName>style.opacity</p:attrName>
                                        </p:attrNameLst>
                                      </p:cBhvr>
                                      <p:to>
                                        <p:strVal val="0.5"/>
                                      </p:to>
                                    </p:set>
                                    <p:animEffect filter="image" prLst="opacity: 0.5">
                                      <p:cBhvr rctx="IE">
                                        <p:cTn id="30" dur="indefinite"/>
                                        <p:tgtEl>
                                          <p:spTgt spid="7"/>
                                        </p:tgtEl>
                                      </p:cBhvr>
                                    </p:animEffec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mph" presetSubtype="0" grpId="1" nodeType="clickEffect">
                                  <p:stCondLst>
                                    <p:cond delay="0"/>
                                  </p:stCondLst>
                                  <p:childTnLst>
                                    <p:set>
                                      <p:cBhvr rctx="PPT">
                                        <p:cTn id="38" dur="indefinite"/>
                                        <p:tgtEl>
                                          <p:spTgt spid="9"/>
                                        </p:tgtEl>
                                        <p:attrNameLst>
                                          <p:attrName>style.opacity</p:attrName>
                                        </p:attrNameLst>
                                      </p:cBhvr>
                                      <p:to>
                                        <p:strVal val="0.5"/>
                                      </p:to>
                                    </p:set>
                                    <p:animEffect filter="image" prLst="opacity: 0.5">
                                      <p:cBhvr rctx="IE">
                                        <p:cTn id="39" dur="indefinite"/>
                                        <p:tgtEl>
                                          <p:spTgt spid="9"/>
                                        </p:tgtEl>
                                      </p:cBhvr>
                                    </p:animEffec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1" nodeType="clickEffect">
                                  <p:stCondLst>
                                    <p:cond delay="0"/>
                                  </p:stCondLst>
                                  <p:childTnLst>
                                    <p:set>
                                      <p:cBhvr rctx="PPT">
                                        <p:cTn id="47" dur="indefinite"/>
                                        <p:tgtEl>
                                          <p:spTgt spid="10"/>
                                        </p:tgtEl>
                                        <p:attrNameLst>
                                          <p:attrName>style.opacity</p:attrName>
                                        </p:attrNameLst>
                                      </p:cBhvr>
                                      <p:to>
                                        <p:strVal val="0.5"/>
                                      </p:to>
                                    </p:set>
                                    <p:animEffect filter="image" prLst="opacity: 0.5">
                                      <p:cBhvr rctx="IE">
                                        <p:cTn id="48" dur="indefinite"/>
                                        <p:tgtEl>
                                          <p:spTgt spid="10"/>
                                        </p:tgtEl>
                                      </p:cBhvr>
                                    </p:animEffec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1" nodeType="clickEffect">
                                  <p:stCondLst>
                                    <p:cond delay="0"/>
                                  </p:stCondLst>
                                  <p:childTnLst>
                                    <p:set>
                                      <p:cBhvr rctx="PPT">
                                        <p:cTn id="56" dur="indefinite"/>
                                        <p:tgtEl>
                                          <p:spTgt spid="8"/>
                                        </p:tgtEl>
                                        <p:attrNameLst>
                                          <p:attrName>style.opacity</p:attrName>
                                        </p:attrNameLst>
                                      </p:cBhvr>
                                      <p:to>
                                        <p:strVal val="0.5"/>
                                      </p:to>
                                    </p:set>
                                    <p:animEffect filter="image" prLst="opacity: 0.5">
                                      <p:cBhvr rctx="IE">
                                        <p:cTn id="57" dur="indefinite"/>
                                        <p:tgtEl>
                                          <p:spTgt spid="8"/>
                                        </p:tgtEl>
                                      </p:cBhvr>
                                    </p:animEffec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mph" presetSubtype="0" grpId="1" nodeType="clickEffect">
                                  <p:stCondLst>
                                    <p:cond delay="0"/>
                                  </p:stCondLst>
                                  <p:childTnLst>
                                    <p:set>
                                      <p:cBhvr rctx="PPT">
                                        <p:cTn id="65" dur="indefinite"/>
                                        <p:tgtEl>
                                          <p:spTgt spid="11"/>
                                        </p:tgtEl>
                                        <p:attrNameLst>
                                          <p:attrName>style.opacity</p:attrName>
                                        </p:attrNameLst>
                                      </p:cBhvr>
                                      <p:to>
                                        <p:strVal val="0.5"/>
                                      </p:to>
                                    </p:set>
                                    <p:animEffect filter="image" prLst="opacity: 0.5">
                                      <p:cBhvr rctx="IE">
                                        <p:cTn id="66" dur="indefinite"/>
                                        <p:tgtEl>
                                          <p:spTgt spid="11"/>
                                        </p:tgtEl>
                                      </p:cBhvr>
                                    </p:animEffect>
                                  </p:childTnLst>
                                </p:cTn>
                              </p:par>
                            </p:childTnLst>
                          </p:cTn>
                        </p:par>
                        <p:par>
                          <p:cTn id="67" fill="hold">
                            <p:stCondLst>
                              <p:cond delay="0"/>
                            </p:stCondLst>
                            <p:childTnLst>
                              <p:par>
                                <p:cTn id="68" presetID="1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28</a:t>
            </a:fld>
            <a:endParaRPr lang="en-US"/>
          </a:p>
        </p:txBody>
      </p:sp>
    </p:spTree>
    <p:extLst>
      <p:ext uri="{BB962C8B-B14F-4D97-AF65-F5344CB8AC3E}">
        <p14:creationId xmlns:p14="http://schemas.microsoft.com/office/powerpoint/2010/main" val="2236634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811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endParaRPr lang="en-US" dirty="0"/>
          </a:p>
        </p:txBody>
      </p:sp>
      <p:sp>
        <p:nvSpPr>
          <p:cNvPr id="3" name="Text Placeholder 2"/>
          <p:cNvSpPr>
            <a:spLocks noGrp="1"/>
          </p:cNvSpPr>
          <p:nvPr>
            <p:ph type="body" idx="1"/>
          </p:nvPr>
        </p:nvSpPr>
        <p:spPr/>
        <p:txBody>
          <a:bodyPr/>
          <a:lstStyle/>
          <a:p>
            <a:r>
              <a:rPr lang="en-US" dirty="0"/>
              <a:t>Programs, BI Approach, Business Feedback</a:t>
            </a:r>
          </a:p>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3</a:t>
            </a:fld>
            <a:endParaRPr lang="en-US"/>
          </a:p>
        </p:txBody>
      </p:sp>
    </p:spTree>
    <p:extLst>
      <p:ext uri="{BB962C8B-B14F-4D97-AF65-F5344CB8AC3E}">
        <p14:creationId xmlns:p14="http://schemas.microsoft.com/office/powerpoint/2010/main" val="2428067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30</a:t>
            </a:fld>
            <a:endParaRPr lang="en-US"/>
          </a:p>
        </p:txBody>
      </p:sp>
    </p:spTree>
    <p:extLst>
      <p:ext uri="{BB962C8B-B14F-4D97-AF65-F5344CB8AC3E}">
        <p14:creationId xmlns:p14="http://schemas.microsoft.com/office/powerpoint/2010/main" val="539714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31</a:t>
            </a:fld>
            <a:endParaRPr lang="en-US"/>
          </a:p>
        </p:txBody>
      </p:sp>
    </p:spTree>
    <p:extLst>
      <p:ext uri="{BB962C8B-B14F-4D97-AF65-F5344CB8AC3E}">
        <p14:creationId xmlns:p14="http://schemas.microsoft.com/office/powerpoint/2010/main" val="238986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32</a:t>
            </a:fld>
            <a:endParaRPr lang="en-US"/>
          </a:p>
        </p:txBody>
      </p:sp>
    </p:spTree>
    <p:extLst>
      <p:ext uri="{BB962C8B-B14F-4D97-AF65-F5344CB8AC3E}">
        <p14:creationId xmlns:p14="http://schemas.microsoft.com/office/powerpoint/2010/main" val="1298248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33</a:t>
            </a:fld>
            <a:endParaRPr lang="en-US"/>
          </a:p>
        </p:txBody>
      </p:sp>
    </p:spTree>
    <p:extLst>
      <p:ext uri="{BB962C8B-B14F-4D97-AF65-F5344CB8AC3E}">
        <p14:creationId xmlns:p14="http://schemas.microsoft.com/office/powerpoint/2010/main" val="2198153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endParaRPr lang="en-US" dirty="0"/>
          </a:p>
        </p:txBody>
      </p:sp>
      <p:sp>
        <p:nvSpPr>
          <p:cNvPr id="7" name="Slide Number Placeholder 6"/>
          <p:cNvSpPr>
            <a:spLocks noGrp="1"/>
          </p:cNvSpPr>
          <p:nvPr>
            <p:ph type="sldNum" sz="quarter" idx="12"/>
          </p:nvPr>
        </p:nvSpPr>
        <p:spPr/>
        <p:txBody>
          <a:bodyPr/>
          <a:lstStyle/>
          <a:p>
            <a:fld id="{BD271169-D5A2-4E26-9D3F-58E320BF9E89}" type="slidenum">
              <a:rPr lang="en-US" smtClean="0"/>
              <a:t>34</a:t>
            </a:fld>
            <a:endParaRPr lang="en-US"/>
          </a:p>
        </p:txBody>
      </p:sp>
    </p:spTree>
    <p:extLst>
      <p:ext uri="{BB962C8B-B14F-4D97-AF65-F5344CB8AC3E}">
        <p14:creationId xmlns:p14="http://schemas.microsoft.com/office/powerpoint/2010/main" val="1204784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35</a:t>
            </a:fld>
            <a:endParaRPr lang="en-US"/>
          </a:p>
        </p:txBody>
      </p:sp>
    </p:spTree>
    <p:extLst>
      <p:ext uri="{BB962C8B-B14F-4D97-AF65-F5344CB8AC3E}">
        <p14:creationId xmlns:p14="http://schemas.microsoft.com/office/powerpoint/2010/main" val="201045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36</a:t>
            </a:fld>
            <a:endParaRPr lang="en-US"/>
          </a:p>
        </p:txBody>
      </p:sp>
    </p:spTree>
    <p:extLst>
      <p:ext uri="{BB962C8B-B14F-4D97-AF65-F5344CB8AC3E}">
        <p14:creationId xmlns:p14="http://schemas.microsoft.com/office/powerpoint/2010/main" val="2533861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37</a:t>
            </a:fld>
            <a:endParaRPr lang="en-US"/>
          </a:p>
        </p:txBody>
      </p:sp>
    </p:spTree>
    <p:extLst>
      <p:ext uri="{BB962C8B-B14F-4D97-AF65-F5344CB8AC3E}">
        <p14:creationId xmlns:p14="http://schemas.microsoft.com/office/powerpoint/2010/main" val="2178571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35001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39</a:t>
            </a:fld>
            <a:endParaRPr lang="en-US"/>
          </a:p>
        </p:txBody>
      </p:sp>
    </p:spTree>
    <p:extLst>
      <p:ext uri="{BB962C8B-B14F-4D97-AF65-F5344CB8AC3E}">
        <p14:creationId xmlns:p14="http://schemas.microsoft.com/office/powerpoint/2010/main" val="172864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extLst>
              <p:ext uri="{D42A27DB-BD31-4B8C-83A1-F6EECF244321}">
                <p14:modId xmlns:p14="http://schemas.microsoft.com/office/powerpoint/2010/main" val="4080763032"/>
              </p:ext>
            </p:extLst>
          </p:nvPr>
        </p:nvGraphicFramePr>
        <p:xfrm>
          <a:off x="14487153" y="2465797"/>
          <a:ext cx="3419857" cy="665227"/>
        </p:xfrm>
        <a:graphic>
          <a:graphicData uri="http://schemas.openxmlformats.org/drawingml/2006/table">
            <a:tbl>
              <a:tblPr firstRow="1" bandRow="1">
                <a:tableStyleId>{8FD4443E-F989-4FC4-A0C8-D5A2AF1F390B}</a:tableStyleId>
              </a:tblPr>
              <a:tblGrid>
                <a:gridCol w="777657"/>
                <a:gridCol w="922910"/>
                <a:gridCol w="999820"/>
                <a:gridCol w="719470"/>
              </a:tblGrid>
              <a:tr h="31582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Segoe Light" pitchFamily="34" charset="0"/>
                        </a:rPr>
                        <a:t>Maint.</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Enhance</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Programs</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Total</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9406">
                <a:tc>
                  <a:txBody>
                    <a:bodyPr/>
                    <a:lstStyle/>
                    <a:p>
                      <a:pPr algn="r" fontAlgn="b"/>
                      <a:r>
                        <a:rPr lang="en-US" sz="1200" b="0" u="none" strike="noStrike" dirty="0" smtClean="0">
                          <a:effectLst/>
                          <a:latin typeface="Segoe Condensed" pitchFamily="34" charset="0"/>
                        </a:rPr>
                        <a:t>$5.3M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0000"/>
                    </a:solidFill>
                  </a:tcPr>
                </a:tc>
                <a:tc>
                  <a:txBody>
                    <a:bodyPr/>
                    <a:lstStyle/>
                    <a:p>
                      <a:pPr algn="r" fontAlgn="b"/>
                      <a:r>
                        <a:rPr lang="en-US" sz="1200" b="0" u="none" strike="noStrike" dirty="0" smtClean="0">
                          <a:effectLst/>
                          <a:latin typeface="Segoe Condensed" pitchFamily="34" charset="0"/>
                        </a:rPr>
                        <a:t>$571K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0000"/>
                    </a:solidFill>
                  </a:tcPr>
                </a:tc>
                <a:tc>
                  <a:txBody>
                    <a:bodyPr/>
                    <a:lstStyle/>
                    <a:p>
                      <a:pPr algn="r" fontAlgn="b"/>
                      <a:r>
                        <a:rPr lang="en-US" sz="1200" b="0" u="none" strike="noStrike" kern="1200" dirty="0" smtClean="0">
                          <a:solidFill>
                            <a:schemeClr val="lt1"/>
                          </a:solidFill>
                          <a:effectLst/>
                          <a:latin typeface="Segoe Condensed" pitchFamily="34" charset="0"/>
                          <a:ea typeface="+mn-ea"/>
                          <a:cs typeface="+mn-cs"/>
                        </a:rPr>
                        <a:t>$19.4M</a:t>
                      </a:r>
                      <a:endParaRPr lang="en-US" sz="1200" b="0" u="none" strike="noStrike" kern="1200" dirty="0">
                        <a:solidFill>
                          <a:schemeClr val="lt1"/>
                        </a:solidFill>
                        <a:effectLst/>
                        <a:latin typeface="Segoe Condensed"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0000"/>
                    </a:solidFill>
                  </a:tcPr>
                </a:tc>
                <a:tc>
                  <a:txBody>
                    <a:bodyPr/>
                    <a:lstStyle/>
                    <a:p>
                      <a:pPr algn="r" fontAlgn="b"/>
                      <a:r>
                        <a:rPr lang="en-US" sz="1200" b="0" u="none" strike="noStrike" kern="1200" dirty="0" smtClean="0">
                          <a:solidFill>
                            <a:schemeClr val="lt1"/>
                          </a:solidFill>
                          <a:effectLst/>
                          <a:latin typeface="Segoe Condensed" pitchFamily="34" charset="0"/>
                          <a:ea typeface="+mn-ea"/>
                          <a:cs typeface="+mn-cs"/>
                        </a:rPr>
                        <a:t>$26.2M </a:t>
                      </a:r>
                      <a:endParaRPr lang="en-US" sz="1200" b="0" u="none" strike="noStrike" kern="1200" dirty="0">
                        <a:solidFill>
                          <a:schemeClr val="lt1"/>
                        </a:solidFill>
                        <a:effectLst/>
                        <a:latin typeface="Segoe Condensed" pitchFamily="34" charset="0"/>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A0000"/>
                    </a:solidFill>
                  </a:tcPr>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647872700"/>
              </p:ext>
            </p:extLst>
          </p:nvPr>
        </p:nvGraphicFramePr>
        <p:xfrm>
          <a:off x="14487153" y="1740933"/>
          <a:ext cx="3419857" cy="665227"/>
        </p:xfrm>
        <a:graphic>
          <a:graphicData uri="http://schemas.openxmlformats.org/drawingml/2006/table">
            <a:tbl>
              <a:tblPr firstRow="1" bandRow="1">
                <a:tableStyleId>{8FD4443E-F989-4FC4-A0C8-D5A2AF1F390B}</a:tableStyleId>
              </a:tblPr>
              <a:tblGrid>
                <a:gridCol w="777776"/>
                <a:gridCol w="922869"/>
                <a:gridCol w="999774"/>
                <a:gridCol w="719438"/>
              </a:tblGrid>
              <a:tr h="26162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Segoe Light" pitchFamily="34" charset="0"/>
                        </a:rPr>
                        <a:t>Maint.</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smtClean="0">
                          <a:latin typeface="Segoe Light" pitchFamily="34" charset="0"/>
                        </a:rPr>
                        <a:t>Enhance</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Programs</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Total</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601">
                <a:tc>
                  <a:txBody>
                    <a:bodyPr/>
                    <a:lstStyle/>
                    <a:p>
                      <a:pPr algn="r" fontAlgn="b"/>
                      <a:r>
                        <a:rPr lang="en-US" sz="1200" b="0" i="0" u="none" strike="noStrike" dirty="0" smtClean="0">
                          <a:solidFill>
                            <a:schemeClr val="bg1"/>
                          </a:solidFill>
                          <a:effectLst/>
                          <a:latin typeface="Segoe Condensed" pitchFamily="34" charset="0"/>
                        </a:rPr>
                        <a:t>$3.9M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9800"/>
                    </a:solidFill>
                  </a:tcPr>
                </a:tc>
                <a:tc>
                  <a:txBody>
                    <a:bodyPr/>
                    <a:lstStyle/>
                    <a:p>
                      <a:pPr algn="r" fontAlgn="b"/>
                      <a:r>
                        <a:rPr lang="en-US" sz="1200" b="0" i="0" u="none" strike="noStrike" dirty="0" smtClean="0">
                          <a:solidFill>
                            <a:schemeClr val="bg1"/>
                          </a:solidFill>
                          <a:effectLst/>
                          <a:latin typeface="Segoe Condensed" pitchFamily="34" charset="0"/>
                        </a:rPr>
                        <a:t>$152K</a:t>
                      </a:r>
                      <a:endParaRPr lang="en-US" sz="1200" b="0" i="0" u="none" strike="noStrike" dirty="0">
                        <a:solidFill>
                          <a:schemeClr val="bg1"/>
                        </a:solidFill>
                        <a:effectLst/>
                        <a:latin typeface="Segoe Condensed"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9800"/>
                    </a:solidFill>
                  </a:tcPr>
                </a:tc>
                <a:tc>
                  <a:txBody>
                    <a:bodyPr/>
                    <a:lstStyle/>
                    <a:p>
                      <a:pPr algn="r" fontAlgn="b"/>
                      <a:r>
                        <a:rPr lang="en-US" sz="1200" b="0" i="0" u="none" strike="noStrike" dirty="0" smtClean="0">
                          <a:solidFill>
                            <a:schemeClr val="bg1"/>
                          </a:solidFill>
                          <a:effectLst/>
                          <a:latin typeface="Segoe Condensed" pitchFamily="34" charset="0"/>
                        </a:rPr>
                        <a:t>$10.9M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9800"/>
                    </a:solidFill>
                  </a:tcPr>
                </a:tc>
                <a:tc>
                  <a:txBody>
                    <a:bodyPr/>
                    <a:lstStyle/>
                    <a:p>
                      <a:pPr algn="r" fontAlgn="b"/>
                      <a:r>
                        <a:rPr lang="en-US" sz="1200" b="0" i="0" u="none" strike="noStrike" dirty="0" smtClean="0">
                          <a:solidFill>
                            <a:schemeClr val="bg1"/>
                          </a:solidFill>
                          <a:effectLst/>
                          <a:latin typeface="Segoe Condensed" pitchFamily="34" charset="0"/>
                        </a:rPr>
                        <a:t> $15M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9800"/>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872981049"/>
              </p:ext>
            </p:extLst>
          </p:nvPr>
        </p:nvGraphicFramePr>
        <p:xfrm>
          <a:off x="10023004" y="995311"/>
          <a:ext cx="3264408" cy="665227"/>
        </p:xfrm>
        <a:graphic>
          <a:graphicData uri="http://schemas.openxmlformats.org/drawingml/2006/table">
            <a:tbl>
              <a:tblPr firstRow="1" bandRow="1">
                <a:tableStyleId>{AF606853-7671-496A-8E4F-DF71F8EC918B}</a:tableStyleId>
              </a:tblPr>
              <a:tblGrid>
                <a:gridCol w="1263642"/>
                <a:gridCol w="1211218"/>
                <a:gridCol w="789548"/>
              </a:tblGrid>
              <a:tr h="285740">
                <a:tc>
                  <a:txBody>
                    <a:bodyPr/>
                    <a:lstStyle/>
                    <a:p>
                      <a:pPr algn="r"/>
                      <a:r>
                        <a:rPr lang="en-US" sz="1100" b="0" dirty="0" smtClean="0">
                          <a:latin typeface="Segoe Light" pitchFamily="34" charset="0"/>
                        </a:rPr>
                        <a:t>Maintenance</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Programs</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Total</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9487">
                <a:tc>
                  <a:txBody>
                    <a:bodyPr/>
                    <a:lstStyle/>
                    <a:p>
                      <a:pPr algn="r" fontAlgn="b"/>
                      <a:r>
                        <a:rPr lang="en-US" sz="1200" b="0" u="none" strike="noStrike" dirty="0" smtClean="0">
                          <a:effectLst/>
                        </a:rPr>
                        <a:t>$304K </a:t>
                      </a:r>
                      <a:endParaRPr lang="en-US" sz="1200" b="0" i="0" u="none" strike="noStrike" dirty="0" smtClean="0">
                        <a:solidFill>
                          <a:srgbClr val="000000"/>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r" fontAlgn="b"/>
                      <a:r>
                        <a:rPr lang="en-US" sz="1200" b="0" u="none" strike="noStrike" dirty="0" smtClean="0">
                          <a:effectLst/>
                        </a:rPr>
                        <a:t>      $426K </a:t>
                      </a:r>
                      <a:endParaRPr lang="en-US" sz="12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p>
                      <a:pPr algn="r" fontAlgn="b"/>
                      <a:r>
                        <a:rPr lang="en-US" sz="1200" b="0" u="none" strike="noStrike" dirty="0">
                          <a:effectLst/>
                        </a:rPr>
                        <a:t>         </a:t>
                      </a:r>
                      <a:r>
                        <a:rPr lang="en-US" sz="1200" b="0" u="none" strike="noStrike" dirty="0" smtClean="0">
                          <a:effectLst/>
                        </a:rPr>
                        <a:t>$731K</a:t>
                      </a:r>
                      <a:endParaRPr lang="en-US" sz="1200" b="0" i="0" u="none" strike="noStrike" dirty="0">
                        <a:solidFill>
                          <a:srgbClr val="000000"/>
                        </a:solidFill>
                        <a:effectLst/>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3766946200"/>
              </p:ext>
            </p:extLst>
          </p:nvPr>
        </p:nvGraphicFramePr>
        <p:xfrm>
          <a:off x="10023004" y="2465790"/>
          <a:ext cx="3264408" cy="665226"/>
        </p:xfrm>
        <a:graphic>
          <a:graphicData uri="http://schemas.openxmlformats.org/drawingml/2006/table">
            <a:tbl>
              <a:tblPr firstRow="1" bandRow="1">
                <a:tableStyleId>{AF606853-7671-496A-8E4F-DF71F8EC918B}</a:tableStyleId>
              </a:tblPr>
              <a:tblGrid>
                <a:gridCol w="1263643"/>
                <a:gridCol w="1211712"/>
                <a:gridCol w="789053"/>
              </a:tblGrid>
              <a:tr h="328518">
                <a:tc>
                  <a:txBody>
                    <a:bodyPr/>
                    <a:lstStyle/>
                    <a:p>
                      <a:pPr algn="r"/>
                      <a:r>
                        <a:rPr lang="en-US" sz="1100" b="0" dirty="0" smtClean="0">
                          <a:latin typeface="Segoe Light" pitchFamily="34" charset="0"/>
                        </a:rPr>
                        <a:t>Maintenance</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Programs</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Total</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6708">
                <a:tc>
                  <a:txBody>
                    <a:bodyPr/>
                    <a:lstStyle/>
                    <a:p>
                      <a:pPr algn="r" fontAlgn="b"/>
                      <a:r>
                        <a:rPr lang="en-US" sz="1200" b="0" u="none" strike="noStrike" dirty="0" smtClean="0">
                          <a:effectLst/>
                        </a:rPr>
                        <a:t> $856K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81F67"/>
                    </a:solidFill>
                  </a:tcPr>
                </a:tc>
                <a:tc>
                  <a:txBody>
                    <a:bodyPr/>
                    <a:lstStyle/>
                    <a:p>
                      <a:pPr algn="r" fontAlgn="b"/>
                      <a:r>
                        <a:rPr lang="en-US" sz="1200" b="0" u="none" strike="noStrike" dirty="0" smtClean="0">
                          <a:effectLst/>
                        </a:rPr>
                        <a:t>$3.1M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81F67"/>
                    </a:solidFill>
                  </a:tcPr>
                </a:tc>
                <a:tc>
                  <a:txBody>
                    <a:bodyPr/>
                    <a:lstStyle/>
                    <a:p>
                      <a:pPr algn="r" fontAlgn="b"/>
                      <a:r>
                        <a:rPr lang="en-US" sz="1200" b="0" u="none" strike="noStrike" dirty="0" smtClean="0">
                          <a:effectLst/>
                        </a:rPr>
                        <a:t>$4.1M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81F67"/>
                    </a:solid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3277027148"/>
              </p:ext>
            </p:extLst>
          </p:nvPr>
        </p:nvGraphicFramePr>
        <p:xfrm>
          <a:off x="14492294" y="995304"/>
          <a:ext cx="3414706" cy="644652"/>
        </p:xfrm>
        <a:graphic>
          <a:graphicData uri="http://schemas.openxmlformats.org/drawingml/2006/table">
            <a:tbl>
              <a:tblPr firstRow="1" bandRow="1">
                <a:tableStyleId>{AF606853-7671-496A-8E4F-DF71F8EC918B}</a:tableStyleId>
              </a:tblPr>
              <a:tblGrid>
                <a:gridCol w="1304693"/>
                <a:gridCol w="1170745"/>
                <a:gridCol w="939268"/>
              </a:tblGrid>
              <a:tr h="279215">
                <a:tc>
                  <a:txBody>
                    <a:bodyPr/>
                    <a:lstStyle/>
                    <a:p>
                      <a:pPr algn="r"/>
                      <a:r>
                        <a:rPr lang="en-US" sz="1100" b="0" dirty="0" smtClean="0">
                          <a:latin typeface="Segoe Light" pitchFamily="34" charset="0"/>
                        </a:rPr>
                        <a:t>Maintenance</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Programs</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Total</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5437">
                <a:tc>
                  <a:txBody>
                    <a:bodyPr/>
                    <a:lstStyle/>
                    <a:p>
                      <a:pPr algn="r" fontAlgn="b"/>
                      <a:r>
                        <a:rPr lang="en-US" sz="1200" b="0" u="none" strike="noStrike" dirty="0" smtClean="0">
                          <a:effectLst/>
                        </a:rPr>
                        <a:t>$995K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r" fontAlgn="b"/>
                      <a:r>
                        <a:rPr lang="en-US" sz="1200" b="0" u="none" strike="noStrike" kern="1200" dirty="0">
                          <a:solidFill>
                            <a:schemeClr val="lt1"/>
                          </a:solidFill>
                          <a:effectLst/>
                          <a:latin typeface="+mn-lt"/>
                          <a:ea typeface="+mn-ea"/>
                          <a:cs typeface="+mn-cs"/>
                        </a:rPr>
                        <a:t>$</a:t>
                      </a:r>
                      <a:r>
                        <a:rPr lang="en-US" sz="1200" b="0" u="none" strike="noStrike" kern="1200" dirty="0" smtClean="0">
                          <a:solidFill>
                            <a:schemeClr val="lt1"/>
                          </a:solidFill>
                          <a:effectLst/>
                          <a:latin typeface="+mn-lt"/>
                          <a:ea typeface="+mn-ea"/>
                          <a:cs typeface="+mn-cs"/>
                        </a:rPr>
                        <a:t>9.7M </a:t>
                      </a:r>
                      <a:endParaRPr lang="en-US" sz="1200" b="0" u="none" strike="noStrike" kern="1200" dirty="0">
                        <a:solidFill>
                          <a:schemeClr val="lt1"/>
                        </a:solidFill>
                        <a:effectLst/>
                        <a:latin typeface="+mn-lt"/>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r" fontAlgn="b"/>
                      <a:r>
                        <a:rPr lang="en-US" sz="1200" b="0" u="none" strike="noStrike" kern="1200" dirty="0" smtClean="0">
                          <a:solidFill>
                            <a:schemeClr val="lt1"/>
                          </a:solidFill>
                          <a:effectLst/>
                          <a:latin typeface="+mn-lt"/>
                          <a:ea typeface="+mn-ea"/>
                          <a:cs typeface="+mn-cs"/>
                        </a:rPr>
                        <a:t>$10.8M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535877680"/>
              </p:ext>
            </p:extLst>
          </p:nvPr>
        </p:nvGraphicFramePr>
        <p:xfrm>
          <a:off x="11422628" y="4217670"/>
          <a:ext cx="3942736" cy="537210"/>
        </p:xfrm>
        <a:graphic>
          <a:graphicData uri="http://schemas.openxmlformats.org/drawingml/2006/table">
            <a:tbl>
              <a:tblPr firstRow="1" bandRow="1">
                <a:tableStyleId>{AF606853-7671-496A-8E4F-DF71F8EC918B}</a:tableStyleId>
              </a:tblPr>
              <a:tblGrid>
                <a:gridCol w="1526220"/>
                <a:gridCol w="1425916"/>
                <a:gridCol w="990600"/>
              </a:tblGrid>
              <a:tr h="240030">
                <a:tc>
                  <a:txBody>
                    <a:bodyPr/>
                    <a:lstStyle/>
                    <a:p>
                      <a:pPr algn="r"/>
                      <a:r>
                        <a:rPr lang="en-US" sz="1100" b="0" dirty="0" smtClean="0">
                          <a:latin typeface="Segoe Light" pitchFamily="34" charset="0"/>
                        </a:rPr>
                        <a:t>Maintenance</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Programs</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100" b="0" dirty="0" smtClean="0">
                          <a:latin typeface="Segoe Light" pitchFamily="34" charset="0"/>
                        </a:rPr>
                        <a:t>Total</a:t>
                      </a:r>
                      <a:endParaRPr lang="en-US" sz="1100" b="0" dirty="0">
                        <a:latin typeface="Segoe Light"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7180">
                <a:tc>
                  <a:txBody>
                    <a:bodyPr/>
                    <a:lstStyle/>
                    <a:p>
                      <a:pPr algn="r" fontAlgn="b"/>
                      <a:r>
                        <a:rPr lang="en-US" sz="1200" b="0" u="none" strike="noStrike" dirty="0" smtClean="0">
                          <a:effectLst/>
                          <a:latin typeface="Segoe Light" pitchFamily="34" charset="0"/>
                        </a:rPr>
                        <a:t>$4.8M</a:t>
                      </a:r>
                      <a:r>
                        <a:rPr lang="en-US" sz="1200" b="0" u="none" strike="noStrike" baseline="0" dirty="0" smtClean="0">
                          <a:effectLst/>
                          <a:latin typeface="Segoe Light" pitchFamily="34" charset="0"/>
                        </a:rPr>
                        <a:t> </a:t>
                      </a:r>
                      <a:r>
                        <a:rPr lang="en-US" sz="1200" b="0" u="none" strike="noStrike" dirty="0" smtClean="0">
                          <a:effectLst/>
                          <a:latin typeface="Segoe Light" pitchFamily="34"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5A5A"/>
                    </a:solidFill>
                  </a:tcPr>
                </a:tc>
                <a:tc>
                  <a:txBody>
                    <a:bodyPr/>
                    <a:lstStyle/>
                    <a:p>
                      <a:pPr algn="r" fontAlgn="b"/>
                      <a:r>
                        <a:rPr lang="en-US" sz="1200" b="0" u="none" strike="noStrike" dirty="0">
                          <a:effectLst/>
                          <a:latin typeface="Segoe Light" pitchFamily="34" charset="0"/>
                        </a:rPr>
                        <a:t>   </a:t>
                      </a:r>
                      <a:r>
                        <a:rPr lang="en-US" sz="1200" b="0" u="none" strike="noStrike" dirty="0" smtClean="0">
                          <a:effectLst/>
                          <a:latin typeface="Segoe Light" pitchFamily="34" charset="0"/>
                        </a:rPr>
                        <a:t>$3.4M </a:t>
                      </a:r>
                      <a:endParaRPr lang="en-US" sz="1200" b="0" i="0" u="none" strike="noStrike" dirty="0">
                        <a:solidFill>
                          <a:srgbClr val="000000"/>
                        </a:solidFill>
                        <a:effectLst/>
                        <a:latin typeface="Segoe Light"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5A5A"/>
                    </a:solidFill>
                  </a:tcPr>
                </a:tc>
                <a:tc>
                  <a:txBody>
                    <a:bodyPr/>
                    <a:lstStyle/>
                    <a:p>
                      <a:pPr algn="r" fontAlgn="b"/>
                      <a:r>
                        <a:rPr lang="en-US" sz="1200" b="0" u="none" strike="noStrike" dirty="0" smtClean="0">
                          <a:effectLst/>
                          <a:latin typeface="Segoe Light" pitchFamily="34" charset="0"/>
                        </a:rPr>
                        <a:t>$9.4M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A5A5A"/>
                    </a:solidFill>
                  </a:tcPr>
                </a:tc>
              </a:tr>
            </a:tbl>
          </a:graphicData>
        </a:graphic>
      </p:graphicFrame>
      <p:grpSp>
        <p:nvGrpSpPr>
          <p:cNvPr id="2" name="Group 1"/>
          <p:cNvGrpSpPr/>
          <p:nvPr/>
        </p:nvGrpSpPr>
        <p:grpSpPr>
          <a:xfrm>
            <a:off x="451607" y="838199"/>
            <a:ext cx="8247821" cy="3714751"/>
            <a:chOff x="57978" y="751694"/>
            <a:chExt cx="9028044" cy="3714751"/>
          </a:xfrm>
        </p:grpSpPr>
        <p:sp>
          <p:nvSpPr>
            <p:cNvPr id="58" name="Rectangle 57"/>
            <p:cNvSpPr/>
            <p:nvPr/>
          </p:nvSpPr>
          <p:spPr>
            <a:xfrm>
              <a:off x="57978" y="3532270"/>
              <a:ext cx="9028044" cy="93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lstStyle/>
            <a:p>
              <a:pPr algn="ctr"/>
              <a:r>
                <a:rPr lang="en-US" sz="1200" b="1" dirty="0">
                  <a:solidFill>
                    <a:srgbClr val="FFFFFF"/>
                  </a:solidFill>
                </a:rPr>
                <a:t>Platform Services</a:t>
              </a:r>
              <a:endParaRPr lang="en-US" b="1" dirty="0">
                <a:solidFill>
                  <a:srgbClr val="FFFFFF"/>
                </a:solidFill>
              </a:endParaRPr>
            </a:p>
          </p:txBody>
        </p:sp>
        <p:sp>
          <p:nvSpPr>
            <p:cNvPr id="66" name="Rectangle 65"/>
            <p:cNvSpPr/>
            <p:nvPr/>
          </p:nvSpPr>
          <p:spPr bwMode="auto">
            <a:xfrm>
              <a:off x="57978" y="751694"/>
              <a:ext cx="9028044" cy="2674620"/>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vert="horz" wrap="square" lIns="68589" tIns="34295" rIns="68589" bIns="34295" numCol="1" rtlCol="0" anchor="t" anchorCtr="0" compatLnSpc="1">
              <a:prstTxWarp prst="textNoShape">
                <a:avLst/>
              </a:prstTxWarp>
            </a:bodyPr>
            <a:lstStyle/>
            <a:p>
              <a:pPr defTabSz="685891" fontAlgn="base">
                <a:spcBef>
                  <a:spcPct val="0"/>
                </a:spcBef>
                <a:spcAft>
                  <a:spcPct val="0"/>
                </a:spcAft>
              </a:pPr>
              <a:endParaRPr lang="en-US" sz="1400" b="1"/>
            </a:p>
          </p:txBody>
        </p:sp>
        <p:sp>
          <p:nvSpPr>
            <p:cNvPr id="5" name="Rectangle 4"/>
            <p:cNvSpPr/>
            <p:nvPr/>
          </p:nvSpPr>
          <p:spPr>
            <a:xfrm>
              <a:off x="215219" y="3780646"/>
              <a:ext cx="927780"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900" dirty="0">
                  <a:solidFill>
                    <a:srgbClr val="FFFFFF"/>
                  </a:solidFill>
                </a:rPr>
                <a:t>ETL Services</a:t>
              </a:r>
            </a:p>
          </p:txBody>
        </p:sp>
        <p:sp>
          <p:nvSpPr>
            <p:cNvPr id="51" name="Rectangle 50"/>
            <p:cNvSpPr/>
            <p:nvPr/>
          </p:nvSpPr>
          <p:spPr>
            <a:xfrm>
              <a:off x="1224601" y="3780646"/>
              <a:ext cx="948537"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900" dirty="0">
                  <a:solidFill>
                    <a:srgbClr val="FFFFFF"/>
                  </a:solidFill>
                </a:rPr>
                <a:t>Data Profiling</a:t>
              </a:r>
            </a:p>
            <a:p>
              <a:pPr algn="ctr"/>
              <a:r>
                <a:rPr lang="en-US" sz="900" dirty="0">
                  <a:solidFill>
                    <a:srgbClr val="FFFFFF"/>
                  </a:solidFill>
                </a:rPr>
                <a:t>Service</a:t>
              </a:r>
            </a:p>
          </p:txBody>
        </p:sp>
        <p:sp>
          <p:nvSpPr>
            <p:cNvPr id="52" name="Rectangle 51"/>
            <p:cNvSpPr/>
            <p:nvPr/>
          </p:nvSpPr>
          <p:spPr>
            <a:xfrm>
              <a:off x="2254739" y="3780646"/>
              <a:ext cx="886541"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900" dirty="0">
                  <a:solidFill>
                    <a:srgbClr val="FFFFFF"/>
                  </a:solidFill>
                </a:rPr>
                <a:t>Data Quality Service</a:t>
              </a:r>
            </a:p>
          </p:txBody>
        </p:sp>
        <p:sp>
          <p:nvSpPr>
            <p:cNvPr id="53" name="Rectangle 52"/>
            <p:cNvSpPr/>
            <p:nvPr/>
          </p:nvSpPr>
          <p:spPr>
            <a:xfrm>
              <a:off x="3222881" y="3780646"/>
              <a:ext cx="886541"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800" dirty="0">
                  <a:solidFill>
                    <a:srgbClr val="FFFFFF"/>
                  </a:solidFill>
                </a:rPr>
                <a:t>Monitoring &amp; Logging</a:t>
              </a:r>
            </a:p>
          </p:txBody>
        </p:sp>
        <p:sp>
          <p:nvSpPr>
            <p:cNvPr id="54" name="Rectangle 53"/>
            <p:cNvSpPr/>
            <p:nvPr/>
          </p:nvSpPr>
          <p:spPr>
            <a:xfrm>
              <a:off x="4191023" y="3780646"/>
              <a:ext cx="886541"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800" dirty="0">
                  <a:solidFill>
                    <a:srgbClr val="FFFFFF"/>
                  </a:solidFill>
                </a:rPr>
                <a:t>Data Integration Service</a:t>
              </a:r>
            </a:p>
          </p:txBody>
        </p:sp>
        <p:sp>
          <p:nvSpPr>
            <p:cNvPr id="55" name="Rectangle 54"/>
            <p:cNvSpPr/>
            <p:nvPr/>
          </p:nvSpPr>
          <p:spPr>
            <a:xfrm>
              <a:off x="5159165" y="3780646"/>
              <a:ext cx="886541"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800" dirty="0">
                  <a:solidFill>
                    <a:srgbClr val="FFFFFF"/>
                  </a:solidFill>
                </a:rPr>
                <a:t>Presentation Services</a:t>
              </a:r>
            </a:p>
          </p:txBody>
        </p:sp>
        <p:sp>
          <p:nvSpPr>
            <p:cNvPr id="56" name="Rectangle 55"/>
            <p:cNvSpPr/>
            <p:nvPr/>
          </p:nvSpPr>
          <p:spPr>
            <a:xfrm>
              <a:off x="6127307" y="3780646"/>
              <a:ext cx="886541"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800" dirty="0">
                  <a:solidFill>
                    <a:srgbClr val="FFFFFF"/>
                  </a:solidFill>
                </a:rPr>
                <a:t>Data Publication Services</a:t>
              </a:r>
            </a:p>
          </p:txBody>
        </p:sp>
        <p:sp>
          <p:nvSpPr>
            <p:cNvPr id="57" name="Rectangle 56"/>
            <p:cNvSpPr/>
            <p:nvPr/>
          </p:nvSpPr>
          <p:spPr>
            <a:xfrm>
              <a:off x="7095448" y="3780644"/>
              <a:ext cx="851809" cy="600873"/>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800" dirty="0">
                  <a:solidFill>
                    <a:srgbClr val="FFFFFF"/>
                  </a:solidFill>
                </a:rPr>
                <a:t>Grid Computing Services</a:t>
              </a:r>
            </a:p>
          </p:txBody>
        </p:sp>
        <p:sp>
          <p:nvSpPr>
            <p:cNvPr id="59" name="Rectangle 58"/>
            <p:cNvSpPr/>
            <p:nvPr/>
          </p:nvSpPr>
          <p:spPr>
            <a:xfrm>
              <a:off x="8028859" y="3780646"/>
              <a:ext cx="886541" cy="606878"/>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900" dirty="0">
                  <a:solidFill>
                    <a:srgbClr val="FFFFFF"/>
                  </a:solidFill>
                </a:rPr>
                <a:t>Security Services</a:t>
              </a:r>
            </a:p>
          </p:txBody>
        </p:sp>
        <p:sp>
          <p:nvSpPr>
            <p:cNvPr id="3" name="Rectangle 2"/>
            <p:cNvSpPr/>
            <p:nvPr/>
          </p:nvSpPr>
          <p:spPr>
            <a:xfrm>
              <a:off x="1141618" y="1208668"/>
              <a:ext cx="1011713" cy="68646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nchorCtr="0"/>
            <a:lstStyle/>
            <a:p>
              <a:pPr algn="ctr"/>
              <a:r>
                <a:rPr lang="en-US" sz="800" b="1" dirty="0">
                  <a:solidFill>
                    <a:srgbClr val="FFFFFF"/>
                  </a:solidFill>
                </a:rPr>
                <a:t>PRSS BI</a:t>
              </a:r>
            </a:p>
          </p:txBody>
        </p:sp>
        <p:sp>
          <p:nvSpPr>
            <p:cNvPr id="6" name="Rectangle 5"/>
            <p:cNvSpPr/>
            <p:nvPr/>
          </p:nvSpPr>
          <p:spPr>
            <a:xfrm>
              <a:off x="2215460" y="1208668"/>
              <a:ext cx="2183588" cy="68646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t" anchorCtr="0" forceAA="0" compatLnSpc="1">
              <a:prstTxWarp prst="textNoShape">
                <a:avLst/>
              </a:prstTxWarp>
              <a:noAutofit/>
            </a:bodyPr>
            <a:lstStyle/>
            <a:p>
              <a:pPr algn="ctr" fontAlgn="base">
                <a:spcBef>
                  <a:spcPct val="0"/>
                </a:spcBef>
                <a:spcAft>
                  <a:spcPct val="0"/>
                </a:spcAft>
              </a:pPr>
              <a:r>
                <a:rPr lang="en-US" sz="800" b="1" dirty="0">
                  <a:solidFill>
                    <a:srgbClr val="FFFFFF"/>
                  </a:solidFill>
                </a:rPr>
                <a:t>Elemental Product</a:t>
              </a:r>
            </a:p>
            <a:p>
              <a:pPr algn="ctr" fontAlgn="base">
                <a:spcBef>
                  <a:spcPct val="0"/>
                </a:spcBef>
                <a:spcAft>
                  <a:spcPct val="0"/>
                </a:spcAft>
              </a:pPr>
              <a:r>
                <a:rPr lang="en-US" sz="800" b="1" dirty="0">
                  <a:solidFill>
                    <a:srgbClr val="FFFFFF"/>
                  </a:solidFill>
                </a:rPr>
                <a:t>Pricing</a:t>
              </a:r>
            </a:p>
            <a:p>
              <a:pPr algn="ctr" fontAlgn="base">
                <a:spcBef>
                  <a:spcPct val="0"/>
                </a:spcBef>
                <a:spcAft>
                  <a:spcPct val="0"/>
                </a:spcAft>
              </a:pPr>
              <a:r>
                <a:rPr lang="en-US" sz="800" b="1" dirty="0">
                  <a:solidFill>
                    <a:srgbClr val="FFFFFF"/>
                  </a:solidFill>
                </a:rPr>
                <a:t>Bill of Materials</a:t>
              </a:r>
            </a:p>
          </p:txBody>
        </p:sp>
        <p:sp>
          <p:nvSpPr>
            <p:cNvPr id="39" name="Rectangle 38"/>
            <p:cNvSpPr/>
            <p:nvPr/>
          </p:nvSpPr>
          <p:spPr>
            <a:xfrm rot="16200000">
              <a:off x="254264" y="1064894"/>
              <a:ext cx="686381" cy="969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nchorCtr="0"/>
            <a:lstStyle/>
            <a:p>
              <a:pPr algn="ctr"/>
              <a:r>
                <a:rPr lang="en-US" sz="2100" dirty="0">
                  <a:solidFill>
                    <a:srgbClr val="FFFFFF"/>
                  </a:solidFill>
                </a:rPr>
                <a:t>I2A</a:t>
              </a:r>
            </a:p>
            <a:p>
              <a:pPr algn="ctr"/>
              <a:r>
                <a:rPr lang="en-US" sz="900" dirty="0">
                  <a:solidFill>
                    <a:srgbClr val="FFFFFF"/>
                  </a:solidFill>
                </a:rPr>
                <a:t>Product &amp; Services</a:t>
              </a:r>
            </a:p>
          </p:txBody>
        </p:sp>
        <p:sp>
          <p:nvSpPr>
            <p:cNvPr id="40" name="Rectangle 39"/>
            <p:cNvSpPr/>
            <p:nvPr/>
          </p:nvSpPr>
          <p:spPr>
            <a:xfrm>
              <a:off x="1141618" y="1951398"/>
              <a:ext cx="1011713" cy="6864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nchorCtr="0"/>
            <a:lstStyle/>
            <a:p>
              <a:pPr algn="ctr"/>
              <a:endParaRPr lang="en-US" sz="800" b="1" dirty="0">
                <a:solidFill>
                  <a:srgbClr val="FFFFFF"/>
                </a:solidFill>
              </a:endParaRPr>
            </a:p>
          </p:txBody>
        </p:sp>
        <p:sp>
          <p:nvSpPr>
            <p:cNvPr id="41" name="Rectangle 40"/>
            <p:cNvSpPr/>
            <p:nvPr/>
          </p:nvSpPr>
          <p:spPr>
            <a:xfrm>
              <a:off x="2215460" y="1951398"/>
              <a:ext cx="2183588" cy="6864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t" anchorCtr="0" forceAA="0" compatLnSpc="1">
              <a:prstTxWarp prst="textNoShape">
                <a:avLst/>
              </a:prstTxWarp>
              <a:noAutofit/>
            </a:bodyPr>
            <a:lstStyle/>
            <a:p>
              <a:pPr algn="ctr" fontAlgn="base">
                <a:spcBef>
                  <a:spcPct val="0"/>
                </a:spcBef>
                <a:spcAft>
                  <a:spcPct val="0"/>
                </a:spcAft>
              </a:pPr>
              <a:r>
                <a:rPr lang="en-US" sz="800" b="1" dirty="0">
                  <a:solidFill>
                    <a:srgbClr val="FFFFFF"/>
                  </a:solidFill>
                </a:rPr>
                <a:t>Campaign</a:t>
              </a:r>
            </a:p>
            <a:p>
              <a:pPr algn="ctr" fontAlgn="base">
                <a:spcBef>
                  <a:spcPct val="0"/>
                </a:spcBef>
                <a:spcAft>
                  <a:spcPct val="0"/>
                </a:spcAft>
              </a:pPr>
              <a:r>
                <a:rPr lang="en-US" sz="800" b="1" dirty="0">
                  <a:solidFill>
                    <a:srgbClr val="FFFFFF"/>
                  </a:solidFill>
                </a:rPr>
                <a:t>Marketing Event</a:t>
              </a:r>
            </a:p>
            <a:p>
              <a:pPr algn="ctr" fontAlgn="base">
                <a:spcBef>
                  <a:spcPct val="0"/>
                </a:spcBef>
                <a:spcAft>
                  <a:spcPct val="0"/>
                </a:spcAft>
              </a:pPr>
              <a:r>
                <a:rPr lang="en-US" sz="800" b="1" dirty="0">
                  <a:solidFill>
                    <a:srgbClr val="FFFFFF"/>
                  </a:solidFill>
                </a:rPr>
                <a:t>Marketing Communication</a:t>
              </a:r>
            </a:p>
            <a:p>
              <a:pPr algn="ctr" fontAlgn="base">
                <a:spcBef>
                  <a:spcPct val="0"/>
                </a:spcBef>
                <a:spcAft>
                  <a:spcPct val="0"/>
                </a:spcAft>
              </a:pPr>
              <a:r>
                <a:rPr lang="en-US" sz="800" b="1" dirty="0">
                  <a:solidFill>
                    <a:srgbClr val="FFFFFF"/>
                  </a:solidFill>
                </a:rPr>
                <a:t>Marketing Account</a:t>
              </a:r>
            </a:p>
            <a:p>
              <a:pPr algn="ctr" fontAlgn="base">
                <a:spcBef>
                  <a:spcPct val="0"/>
                </a:spcBef>
                <a:spcAft>
                  <a:spcPct val="0"/>
                </a:spcAft>
              </a:pPr>
              <a:r>
                <a:rPr lang="en-US" sz="800" b="1" dirty="0">
                  <a:solidFill>
                    <a:srgbClr val="FFFFFF"/>
                  </a:solidFill>
                </a:rPr>
                <a:t>Lead</a:t>
              </a:r>
            </a:p>
          </p:txBody>
        </p:sp>
        <p:sp>
          <p:nvSpPr>
            <p:cNvPr id="42" name="Rectangle 41"/>
            <p:cNvSpPr/>
            <p:nvPr/>
          </p:nvSpPr>
          <p:spPr>
            <a:xfrm rot="16200000">
              <a:off x="251399" y="1805521"/>
              <a:ext cx="686381" cy="969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nchorCtr="0"/>
            <a:lstStyle/>
            <a:p>
              <a:pPr algn="ctr"/>
              <a:r>
                <a:rPr lang="en-US" sz="2100" dirty="0">
                  <a:solidFill>
                    <a:srgbClr val="FFFFFF"/>
                  </a:solidFill>
                </a:rPr>
                <a:t>A2L</a:t>
              </a:r>
            </a:p>
            <a:p>
              <a:pPr algn="ctr"/>
              <a:r>
                <a:rPr lang="en-US" sz="900" dirty="0">
                  <a:solidFill>
                    <a:srgbClr val="FFFFFF"/>
                  </a:solidFill>
                </a:rPr>
                <a:t>Marketing</a:t>
              </a:r>
            </a:p>
          </p:txBody>
        </p:sp>
        <p:sp>
          <p:nvSpPr>
            <p:cNvPr id="43" name="Rectangle 42"/>
            <p:cNvSpPr/>
            <p:nvPr/>
          </p:nvSpPr>
          <p:spPr>
            <a:xfrm>
              <a:off x="1141618" y="2694129"/>
              <a:ext cx="1011713" cy="6864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nchorCtr="0"/>
            <a:lstStyle/>
            <a:p>
              <a:pPr algn="ctr"/>
              <a:r>
                <a:rPr lang="en-US" sz="800" b="1" dirty="0">
                  <a:solidFill>
                    <a:srgbClr val="FFFFFF"/>
                  </a:solidFill>
                </a:rPr>
                <a:t>Seller Mart</a:t>
              </a:r>
            </a:p>
            <a:p>
              <a:pPr algn="ctr"/>
              <a:r>
                <a:rPr lang="en-US" sz="800" b="1" dirty="0">
                  <a:solidFill>
                    <a:srgbClr val="FFFFFF"/>
                  </a:solidFill>
                </a:rPr>
                <a:t>SMS&amp;P CA</a:t>
              </a:r>
            </a:p>
            <a:p>
              <a:pPr algn="ctr"/>
              <a:r>
                <a:rPr lang="en-US" sz="800" b="1" dirty="0">
                  <a:solidFill>
                    <a:srgbClr val="FFFFFF"/>
                  </a:solidFill>
                </a:rPr>
                <a:t>EBMS</a:t>
              </a:r>
            </a:p>
            <a:p>
              <a:pPr algn="ctr"/>
              <a:r>
                <a:rPr lang="en-US" sz="800" b="1" dirty="0">
                  <a:solidFill>
                    <a:srgbClr val="FFFFFF"/>
                  </a:solidFill>
                </a:rPr>
                <a:t>CVP BI</a:t>
              </a:r>
            </a:p>
          </p:txBody>
        </p:sp>
        <p:sp>
          <p:nvSpPr>
            <p:cNvPr id="44" name="Rectangle 43"/>
            <p:cNvSpPr/>
            <p:nvPr/>
          </p:nvSpPr>
          <p:spPr>
            <a:xfrm>
              <a:off x="2215460" y="2694129"/>
              <a:ext cx="2183588" cy="6864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t" anchorCtr="0" forceAA="0" compatLnSpc="1">
              <a:prstTxWarp prst="textNoShape">
                <a:avLst/>
              </a:prstTxWarp>
              <a:noAutofit/>
            </a:bodyPr>
            <a:lstStyle/>
            <a:p>
              <a:pPr algn="ctr" fontAlgn="base">
                <a:spcBef>
                  <a:spcPct val="0"/>
                </a:spcBef>
                <a:spcAft>
                  <a:spcPct val="0"/>
                </a:spcAft>
              </a:pPr>
              <a:r>
                <a:rPr lang="en-US" sz="800" b="1" dirty="0">
                  <a:solidFill>
                    <a:srgbClr val="FFFFFF"/>
                  </a:solidFill>
                </a:rPr>
                <a:t>Sales Account, Partner Account, Opportunity, Sales Activity, Subscription, Sales Revenue</a:t>
              </a:r>
            </a:p>
          </p:txBody>
        </p:sp>
        <p:sp>
          <p:nvSpPr>
            <p:cNvPr id="60" name="Rectangle 59"/>
            <p:cNvSpPr/>
            <p:nvPr/>
          </p:nvSpPr>
          <p:spPr>
            <a:xfrm rot="16200000">
              <a:off x="255161" y="2552503"/>
              <a:ext cx="686381" cy="969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nchorCtr="0"/>
            <a:lstStyle/>
            <a:p>
              <a:pPr algn="ctr"/>
              <a:r>
                <a:rPr lang="en-US" sz="2100" dirty="0">
                  <a:solidFill>
                    <a:srgbClr val="FFFFFF"/>
                  </a:solidFill>
                </a:rPr>
                <a:t>L2O</a:t>
              </a:r>
            </a:p>
            <a:p>
              <a:pPr algn="ctr"/>
              <a:r>
                <a:rPr lang="en-US" sz="1100" dirty="0">
                  <a:solidFill>
                    <a:srgbClr val="FFFFFF"/>
                  </a:solidFill>
                </a:rPr>
                <a:t>Sales</a:t>
              </a:r>
            </a:p>
          </p:txBody>
        </p:sp>
        <p:sp>
          <p:nvSpPr>
            <p:cNvPr id="61" name="Rectangle 60"/>
            <p:cNvSpPr/>
            <p:nvPr/>
          </p:nvSpPr>
          <p:spPr>
            <a:xfrm>
              <a:off x="5603930" y="1208668"/>
              <a:ext cx="1011713" cy="6864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nchorCtr="0"/>
            <a:lstStyle/>
            <a:p>
              <a:pPr algn="ctr"/>
              <a:r>
                <a:rPr lang="da-DK" sz="800" b="1" dirty="0">
                  <a:solidFill>
                    <a:srgbClr val="FFFFFF"/>
                  </a:solidFill>
                </a:rPr>
                <a:t>Ops Datamarts, OA 3.0</a:t>
              </a:r>
            </a:p>
          </p:txBody>
        </p:sp>
        <p:sp>
          <p:nvSpPr>
            <p:cNvPr id="62" name="Rectangle 61"/>
            <p:cNvSpPr/>
            <p:nvPr/>
          </p:nvSpPr>
          <p:spPr>
            <a:xfrm>
              <a:off x="6677771" y="1208668"/>
              <a:ext cx="2340864" cy="6864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t" anchorCtr="0" forceAA="0" compatLnSpc="1">
              <a:prstTxWarp prst="textNoShape">
                <a:avLst/>
              </a:prstTxWarp>
              <a:noAutofit/>
            </a:bodyPr>
            <a:lstStyle/>
            <a:p>
              <a:pPr algn="ctr" fontAlgn="base">
                <a:spcBef>
                  <a:spcPct val="0"/>
                </a:spcBef>
                <a:spcAft>
                  <a:spcPct val="0"/>
                </a:spcAft>
              </a:pPr>
              <a:r>
                <a:rPr lang="en-US" sz="800" b="1" dirty="0">
                  <a:solidFill>
                    <a:srgbClr val="FFFFFF"/>
                  </a:solidFill>
                </a:rPr>
                <a:t>Inventory</a:t>
              </a:r>
            </a:p>
            <a:p>
              <a:pPr algn="ctr" fontAlgn="base">
                <a:spcBef>
                  <a:spcPct val="0"/>
                </a:spcBef>
                <a:spcAft>
                  <a:spcPct val="0"/>
                </a:spcAft>
              </a:pPr>
              <a:r>
                <a:rPr lang="en-US" sz="800" b="1" dirty="0">
                  <a:solidFill>
                    <a:srgbClr val="FFFFFF"/>
                  </a:solidFill>
                </a:rPr>
                <a:t>Manufacturing</a:t>
              </a:r>
            </a:p>
            <a:p>
              <a:pPr algn="ctr" fontAlgn="base">
                <a:spcBef>
                  <a:spcPct val="0"/>
                </a:spcBef>
                <a:spcAft>
                  <a:spcPct val="0"/>
                </a:spcAft>
              </a:pPr>
              <a:r>
                <a:rPr lang="en-US" sz="800" b="1" dirty="0">
                  <a:solidFill>
                    <a:srgbClr val="FFFFFF"/>
                  </a:solidFill>
                </a:rPr>
                <a:t>Work Effort</a:t>
              </a:r>
            </a:p>
            <a:p>
              <a:pPr algn="ctr" fontAlgn="base">
                <a:spcBef>
                  <a:spcPct val="0"/>
                </a:spcBef>
                <a:spcAft>
                  <a:spcPct val="0"/>
                </a:spcAft>
              </a:pPr>
              <a:r>
                <a:rPr lang="en-US" sz="800" b="1" dirty="0">
                  <a:solidFill>
                    <a:srgbClr val="FFFFFF"/>
                  </a:solidFill>
                </a:rPr>
                <a:t>Fulfillment Delivery</a:t>
              </a:r>
            </a:p>
          </p:txBody>
        </p:sp>
        <p:sp>
          <p:nvSpPr>
            <p:cNvPr id="63" name="Rectangle 62"/>
            <p:cNvSpPr/>
            <p:nvPr/>
          </p:nvSpPr>
          <p:spPr>
            <a:xfrm rot="16200000">
              <a:off x="4713710" y="1067015"/>
              <a:ext cx="686381" cy="969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nchorCtr="0"/>
            <a:lstStyle/>
            <a:p>
              <a:pPr algn="ctr"/>
              <a:r>
                <a:rPr lang="en-US" sz="2100" dirty="0">
                  <a:solidFill>
                    <a:srgbClr val="FFFFFF"/>
                  </a:solidFill>
                </a:rPr>
                <a:t>O2F</a:t>
              </a:r>
            </a:p>
            <a:p>
              <a:pPr algn="ctr"/>
              <a:r>
                <a:rPr lang="en-US" sz="800" dirty="0">
                  <a:solidFill>
                    <a:srgbClr val="FFFFFF"/>
                  </a:solidFill>
                </a:rPr>
                <a:t>Operations</a:t>
              </a:r>
            </a:p>
          </p:txBody>
        </p:sp>
        <p:sp>
          <p:nvSpPr>
            <p:cNvPr id="64" name="Rectangle 63"/>
            <p:cNvSpPr/>
            <p:nvPr/>
          </p:nvSpPr>
          <p:spPr>
            <a:xfrm>
              <a:off x="5603930" y="1951398"/>
              <a:ext cx="1011713" cy="6864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nchorCtr="0"/>
            <a:lstStyle/>
            <a:p>
              <a:pPr algn="ctr"/>
              <a:r>
                <a:rPr lang="en-US" sz="600" b="1" dirty="0">
                  <a:solidFill>
                    <a:srgbClr val="FFFFFF"/>
                  </a:solidFill>
                </a:rPr>
                <a:t>CPR, </a:t>
              </a:r>
              <a:r>
                <a:rPr lang="en-US" sz="600" b="1" dirty="0" err="1">
                  <a:solidFill>
                    <a:srgbClr val="FFFFFF"/>
                  </a:solidFill>
                </a:rPr>
                <a:t>SSV</a:t>
              </a:r>
              <a:r>
                <a:rPr lang="en-US" sz="600" b="1" dirty="0">
                  <a:solidFill>
                    <a:srgbClr val="FFFFFF"/>
                  </a:solidFill>
                </a:rPr>
                <a:t>, SIR, </a:t>
              </a:r>
              <a:r>
                <a:rPr lang="en-US" sz="600" b="1" dirty="0" err="1">
                  <a:solidFill>
                    <a:srgbClr val="FFFFFF"/>
                  </a:solidFill>
                </a:rPr>
                <a:t>SAAM</a:t>
              </a:r>
              <a:r>
                <a:rPr lang="en-US" sz="600" b="1" dirty="0">
                  <a:solidFill>
                    <a:srgbClr val="FFFFFF"/>
                  </a:solidFill>
                </a:rPr>
                <a:t>, JADE, DIM, </a:t>
              </a:r>
              <a:r>
                <a:rPr lang="en-US" sz="600" b="1" dirty="0" err="1">
                  <a:solidFill>
                    <a:srgbClr val="FFFFFF"/>
                  </a:solidFill>
                </a:rPr>
                <a:t>PSR</a:t>
              </a:r>
              <a:r>
                <a:rPr lang="en-US" sz="600" b="1" dirty="0">
                  <a:solidFill>
                    <a:srgbClr val="FFFFFF"/>
                  </a:solidFill>
                </a:rPr>
                <a:t>, </a:t>
              </a:r>
              <a:r>
                <a:rPr lang="en-US" sz="600" b="1" dirty="0" err="1">
                  <a:solidFill>
                    <a:srgbClr val="FFFFFF"/>
                  </a:solidFill>
                </a:rPr>
                <a:t>SBIS</a:t>
              </a:r>
              <a:r>
                <a:rPr lang="en-US" sz="600" b="1" dirty="0">
                  <a:solidFill>
                    <a:srgbClr val="FFFFFF"/>
                  </a:solidFill>
                </a:rPr>
                <a:t>, </a:t>
              </a:r>
              <a:r>
                <a:rPr lang="en-US" sz="600" b="1" dirty="0" err="1">
                  <a:solidFill>
                    <a:srgbClr val="FFFFFF"/>
                  </a:solidFill>
                </a:rPr>
                <a:t>MSVoice</a:t>
              </a:r>
              <a:r>
                <a:rPr lang="en-US" sz="600" b="1" dirty="0">
                  <a:solidFill>
                    <a:srgbClr val="FFFFFF"/>
                  </a:solidFill>
                </a:rPr>
                <a:t>, CAP Reporting, </a:t>
              </a:r>
              <a:r>
                <a:rPr lang="en-US" sz="600" b="1" dirty="0" err="1">
                  <a:solidFill>
                    <a:srgbClr val="FFFFFF"/>
                  </a:solidFill>
                </a:rPr>
                <a:t>CCF</a:t>
              </a:r>
              <a:r>
                <a:rPr lang="en-US" sz="600" b="1" dirty="0">
                  <a:solidFill>
                    <a:srgbClr val="FFFFFF"/>
                  </a:solidFill>
                </a:rPr>
                <a:t> Reporting, </a:t>
              </a:r>
              <a:r>
                <a:rPr lang="en-US" sz="600" b="1" dirty="0" err="1">
                  <a:solidFill>
                    <a:srgbClr val="FFFFFF"/>
                  </a:solidFill>
                </a:rPr>
                <a:t>CDM</a:t>
              </a:r>
              <a:r>
                <a:rPr lang="en-US" sz="600" b="1" dirty="0">
                  <a:solidFill>
                    <a:srgbClr val="FFFFFF"/>
                  </a:solidFill>
                </a:rPr>
                <a:t>, EXTRA, IFT</a:t>
              </a:r>
            </a:p>
          </p:txBody>
        </p:sp>
        <p:sp>
          <p:nvSpPr>
            <p:cNvPr id="65" name="Rectangle 64"/>
            <p:cNvSpPr/>
            <p:nvPr/>
          </p:nvSpPr>
          <p:spPr>
            <a:xfrm>
              <a:off x="6677771" y="1951398"/>
              <a:ext cx="2340864" cy="6864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t" anchorCtr="0" forceAA="0" compatLnSpc="1">
              <a:prstTxWarp prst="textNoShape">
                <a:avLst/>
              </a:prstTxWarp>
              <a:noAutofit/>
            </a:bodyPr>
            <a:lstStyle/>
            <a:p>
              <a:pPr algn="ctr" fontAlgn="base">
                <a:spcBef>
                  <a:spcPct val="0"/>
                </a:spcBef>
                <a:spcAft>
                  <a:spcPct val="0"/>
                </a:spcAft>
              </a:pPr>
              <a:r>
                <a:rPr lang="en-US" sz="800" b="1" dirty="0">
                  <a:solidFill>
                    <a:srgbClr val="FFFFFF"/>
                  </a:solidFill>
                </a:rPr>
                <a:t>Incident</a:t>
              </a:r>
            </a:p>
            <a:p>
              <a:pPr algn="ctr" fontAlgn="base">
                <a:spcBef>
                  <a:spcPct val="0"/>
                </a:spcBef>
                <a:spcAft>
                  <a:spcPct val="0"/>
                </a:spcAft>
              </a:pPr>
              <a:r>
                <a:rPr lang="en-US" sz="800" b="1" dirty="0">
                  <a:solidFill>
                    <a:srgbClr val="FFFFFF"/>
                  </a:solidFill>
                </a:rPr>
                <a:t>Support Account</a:t>
              </a:r>
            </a:p>
            <a:p>
              <a:pPr algn="ctr" fontAlgn="base">
                <a:spcBef>
                  <a:spcPct val="0"/>
                </a:spcBef>
                <a:spcAft>
                  <a:spcPct val="0"/>
                </a:spcAft>
              </a:pPr>
              <a:r>
                <a:rPr lang="en-US" sz="800" b="1" dirty="0">
                  <a:solidFill>
                    <a:srgbClr val="FFFFFF"/>
                  </a:solidFill>
                </a:rPr>
                <a:t>Support Activity</a:t>
              </a:r>
            </a:p>
            <a:p>
              <a:pPr algn="ctr" fontAlgn="base">
                <a:spcBef>
                  <a:spcPct val="0"/>
                </a:spcBef>
                <a:spcAft>
                  <a:spcPct val="0"/>
                </a:spcAft>
              </a:pPr>
              <a:r>
                <a:rPr lang="en-US" sz="800" b="1" dirty="0">
                  <a:solidFill>
                    <a:srgbClr val="FFFFFF"/>
                  </a:solidFill>
                </a:rPr>
                <a:t>Eligibility</a:t>
              </a:r>
            </a:p>
          </p:txBody>
        </p:sp>
        <p:sp>
          <p:nvSpPr>
            <p:cNvPr id="72" name="Rectangle 71"/>
            <p:cNvSpPr/>
            <p:nvPr/>
          </p:nvSpPr>
          <p:spPr>
            <a:xfrm rot="16200000">
              <a:off x="4713710" y="1809760"/>
              <a:ext cx="686381" cy="969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nchorCtr="0"/>
            <a:lstStyle/>
            <a:p>
              <a:pPr algn="ctr"/>
              <a:r>
                <a:rPr lang="en-US" dirty="0">
                  <a:solidFill>
                    <a:srgbClr val="FFFFFF"/>
                  </a:solidFill>
                </a:rPr>
                <a:t>F2CV</a:t>
              </a:r>
            </a:p>
            <a:p>
              <a:pPr algn="ctr"/>
              <a:r>
                <a:rPr lang="en-US" sz="900" dirty="0">
                  <a:solidFill>
                    <a:srgbClr val="FFFFFF"/>
                  </a:solidFill>
                </a:rPr>
                <a:t>Services &amp; Support</a:t>
              </a:r>
            </a:p>
          </p:txBody>
        </p:sp>
        <p:sp>
          <p:nvSpPr>
            <p:cNvPr id="73" name="Rectangle 72"/>
            <p:cNvSpPr/>
            <p:nvPr/>
          </p:nvSpPr>
          <p:spPr>
            <a:xfrm>
              <a:off x="5603930" y="2694129"/>
              <a:ext cx="1011713" cy="6864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t" anchorCtr="0"/>
            <a:lstStyle/>
            <a:p>
              <a:pPr algn="ctr"/>
              <a:r>
                <a:rPr lang="en-US" sz="600" b="1" dirty="0">
                  <a:solidFill>
                    <a:srgbClr val="FFFFFF"/>
                  </a:solidFill>
                </a:rPr>
                <a:t>Anti-Piracy Portal, SVEN, MS Cloud, Velocity, MSSales</a:t>
              </a:r>
            </a:p>
            <a:p>
              <a:pPr algn="ctr"/>
              <a:r>
                <a:rPr lang="en-US" sz="600" b="1" dirty="0">
                  <a:solidFill>
                    <a:srgbClr val="FFFFFF"/>
                  </a:solidFill>
                </a:rPr>
                <a:t>Mercury, Informa, Alfred</a:t>
              </a:r>
            </a:p>
            <a:p>
              <a:pPr algn="ctr"/>
              <a:r>
                <a:rPr lang="en-US" sz="600" b="1" dirty="0">
                  <a:solidFill>
                    <a:srgbClr val="FFFFFF"/>
                  </a:solidFill>
                </a:rPr>
                <a:t>Plancast, OneStatus</a:t>
              </a:r>
            </a:p>
          </p:txBody>
        </p:sp>
        <p:sp>
          <p:nvSpPr>
            <p:cNvPr id="74" name="Rectangle 73"/>
            <p:cNvSpPr/>
            <p:nvPr/>
          </p:nvSpPr>
          <p:spPr>
            <a:xfrm>
              <a:off x="6677771" y="2694129"/>
              <a:ext cx="2340864" cy="6864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t" anchorCtr="0" forceAA="0" compatLnSpc="1">
              <a:prstTxWarp prst="textNoShape">
                <a:avLst/>
              </a:prstTxWarp>
              <a:noAutofit/>
            </a:bodyPr>
            <a:lstStyle/>
            <a:p>
              <a:pPr algn="ctr" fontAlgn="base">
                <a:spcBef>
                  <a:spcPct val="0"/>
                </a:spcBef>
                <a:spcAft>
                  <a:spcPct val="0"/>
                </a:spcAft>
              </a:pPr>
              <a:r>
                <a:rPr lang="en-US" sz="600" dirty="0">
                  <a:solidFill>
                    <a:srgbClr val="FFFFFF"/>
                  </a:solidFill>
                </a:rPr>
                <a:t>Personnel, Workforce, Compensation, Sales Agreement, Legal Agreement, Legal Account, Anti Piracy Enforcement Case, General Ledger, Accounts Payable, Accounts Receivable, Revenue, Account, Expense, Application, IT Program</a:t>
              </a:r>
            </a:p>
          </p:txBody>
        </p:sp>
        <p:sp>
          <p:nvSpPr>
            <p:cNvPr id="75" name="Rectangle 74"/>
            <p:cNvSpPr/>
            <p:nvPr/>
          </p:nvSpPr>
          <p:spPr>
            <a:xfrm rot="16200000">
              <a:off x="4713710" y="2552503"/>
              <a:ext cx="686381" cy="969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nchorCtr="0"/>
            <a:lstStyle/>
            <a:p>
              <a:pPr algn="ctr"/>
              <a:r>
                <a:rPr lang="en-US" sz="2100" dirty="0">
                  <a:solidFill>
                    <a:srgbClr val="FFFFFF"/>
                  </a:solidFill>
                </a:rPr>
                <a:t>CF</a:t>
              </a:r>
            </a:p>
            <a:p>
              <a:pPr algn="ctr"/>
              <a:r>
                <a:rPr lang="en-US" sz="900" dirty="0">
                  <a:solidFill>
                    <a:srgbClr val="FFFFFF"/>
                  </a:solidFill>
                </a:rPr>
                <a:t>HR, LCA, Finance, IT</a:t>
              </a:r>
            </a:p>
          </p:txBody>
        </p:sp>
        <p:sp>
          <p:nvSpPr>
            <p:cNvPr id="76" name="Rectangle 75"/>
            <p:cNvSpPr/>
            <p:nvPr/>
          </p:nvSpPr>
          <p:spPr>
            <a:xfrm>
              <a:off x="1141618" y="786156"/>
              <a:ext cx="1011713" cy="3662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9" tIns="34295" rIns="68589" bIns="34295" rtlCol="0" anchor="ctr" anchorCtr="0"/>
            <a:lstStyle/>
            <a:p>
              <a:pPr algn="ctr"/>
              <a:r>
                <a:rPr lang="en-US" sz="1100" b="1" dirty="0">
                  <a:solidFill>
                    <a:srgbClr val="FFFFFF"/>
                  </a:solidFill>
                </a:rPr>
                <a:t>Programs</a:t>
              </a:r>
            </a:p>
          </p:txBody>
        </p:sp>
        <p:sp>
          <p:nvSpPr>
            <p:cNvPr id="77" name="Rectangle 76"/>
            <p:cNvSpPr/>
            <p:nvPr/>
          </p:nvSpPr>
          <p:spPr>
            <a:xfrm>
              <a:off x="2215460" y="786156"/>
              <a:ext cx="2183588" cy="3662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fontAlgn="base">
                <a:spcBef>
                  <a:spcPct val="0"/>
                </a:spcBef>
                <a:spcAft>
                  <a:spcPct val="0"/>
                </a:spcAft>
              </a:pPr>
              <a:r>
                <a:rPr lang="en-US" sz="1100" b="1" dirty="0">
                  <a:solidFill>
                    <a:srgbClr val="FFFFFF"/>
                  </a:solidFill>
                </a:rPr>
                <a:t>Data / Subject Areas</a:t>
              </a:r>
            </a:p>
          </p:txBody>
        </p:sp>
        <p:sp>
          <p:nvSpPr>
            <p:cNvPr id="78" name="Rectangle 77"/>
            <p:cNvSpPr/>
            <p:nvPr/>
          </p:nvSpPr>
          <p:spPr>
            <a:xfrm rot="16200000">
              <a:off x="411487" y="484357"/>
              <a:ext cx="366202" cy="969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nchorCtr="0"/>
            <a:lstStyle/>
            <a:p>
              <a:pPr algn="ctr"/>
              <a:r>
                <a:rPr lang="en-US" sz="1100" b="1" dirty="0">
                  <a:solidFill>
                    <a:srgbClr val="FFFFFF"/>
                  </a:solidFill>
                </a:rPr>
                <a:t>Process Unit</a:t>
              </a:r>
            </a:p>
          </p:txBody>
        </p:sp>
        <p:sp>
          <p:nvSpPr>
            <p:cNvPr id="79" name="Rectangle 78"/>
            <p:cNvSpPr/>
            <p:nvPr/>
          </p:nvSpPr>
          <p:spPr>
            <a:xfrm>
              <a:off x="5603930" y="786156"/>
              <a:ext cx="1011713" cy="3662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68589" tIns="34295" rIns="68589" bIns="34295" rtlCol="0" anchor="ctr" anchorCtr="0"/>
            <a:lstStyle/>
            <a:p>
              <a:pPr algn="ctr"/>
              <a:r>
                <a:rPr lang="en-US" sz="1100" b="1" dirty="0">
                  <a:solidFill>
                    <a:srgbClr val="FFFFFF"/>
                  </a:solidFill>
                </a:rPr>
                <a:t>Programs</a:t>
              </a:r>
            </a:p>
          </p:txBody>
        </p:sp>
        <p:sp>
          <p:nvSpPr>
            <p:cNvPr id="80" name="Rectangle 79"/>
            <p:cNvSpPr/>
            <p:nvPr/>
          </p:nvSpPr>
          <p:spPr>
            <a:xfrm>
              <a:off x="6677771" y="786156"/>
              <a:ext cx="2340864" cy="3662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prstTxWarp prst="textNoShape">
                <a:avLst/>
              </a:prstTxWarp>
              <a:noAutofit/>
            </a:bodyPr>
            <a:lstStyle/>
            <a:p>
              <a:pPr algn="ctr" fontAlgn="base">
                <a:spcBef>
                  <a:spcPct val="0"/>
                </a:spcBef>
                <a:spcAft>
                  <a:spcPct val="0"/>
                </a:spcAft>
              </a:pPr>
              <a:r>
                <a:rPr lang="en-US" sz="1100" b="1" dirty="0">
                  <a:solidFill>
                    <a:srgbClr val="FFFFFF"/>
                  </a:solidFill>
                </a:rPr>
                <a:t>Data / Subject Areas</a:t>
              </a:r>
            </a:p>
          </p:txBody>
        </p:sp>
        <p:sp>
          <p:nvSpPr>
            <p:cNvPr id="81" name="Rectangle 80"/>
            <p:cNvSpPr/>
            <p:nvPr/>
          </p:nvSpPr>
          <p:spPr>
            <a:xfrm rot="16200000">
              <a:off x="4873798" y="484359"/>
              <a:ext cx="366205" cy="969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68589" tIns="34295" rIns="68589" bIns="34295" rtlCol="0" anchor="ctr" anchorCtr="0"/>
            <a:lstStyle/>
            <a:p>
              <a:pPr algn="ctr"/>
              <a:r>
                <a:rPr lang="en-US" sz="1100" b="1" dirty="0">
                  <a:solidFill>
                    <a:srgbClr val="FFFFFF"/>
                  </a:solidFill>
                </a:rPr>
                <a:t>Process Units</a:t>
              </a:r>
            </a:p>
          </p:txBody>
        </p:sp>
        <p:cxnSp>
          <p:nvCxnSpPr>
            <p:cNvPr id="8" name="Straight Connector 7"/>
            <p:cNvCxnSpPr/>
            <p:nvPr/>
          </p:nvCxnSpPr>
          <p:spPr>
            <a:xfrm>
              <a:off x="4456057" y="831702"/>
              <a:ext cx="1" cy="2526068"/>
            </a:xfrm>
            <a:prstGeom prst="line">
              <a:avLst/>
            </a:prstGeom>
            <a:ln w="104775" cmpd="sng">
              <a:noFill/>
            </a:ln>
          </p:spPr>
          <p:style>
            <a:lnRef idx="1">
              <a:schemeClr val="accent1"/>
            </a:lnRef>
            <a:fillRef idx="0">
              <a:schemeClr val="accent1"/>
            </a:fillRef>
            <a:effectRef idx="0">
              <a:schemeClr val="accent1"/>
            </a:effectRef>
            <a:fontRef idx="minor">
              <a:schemeClr val="tx1"/>
            </a:fontRef>
          </p:style>
        </p:cxnSp>
      </p:grpSp>
      <p:sp>
        <p:nvSpPr>
          <p:cNvPr id="68" name="Slide Number Placeholder 8"/>
          <p:cNvSpPr>
            <a:spLocks noGrp="1"/>
          </p:cNvSpPr>
          <p:nvPr>
            <p:ph type="sldNum" sz="quarter" idx="4294967295"/>
          </p:nvPr>
        </p:nvSpPr>
        <p:spPr>
          <a:xfrm>
            <a:off x="8610600" y="4857750"/>
            <a:ext cx="457200" cy="228600"/>
          </a:xfrm>
          <a:prstGeom prst="rect">
            <a:avLst/>
          </a:prstGeom>
          <a:noFill/>
          <a:ln w="9525">
            <a:noFill/>
            <a:miter lim="800000"/>
            <a:headEnd/>
            <a:tailEnd/>
          </a:ln>
          <a:effectLst/>
        </p:spPr>
        <p:txBody>
          <a:bodyPr vert="horz" wrap="square" lIns="68589" tIns="34295" rIns="68589" bIns="34295" numCol="1" anchor="b" anchorCtr="0" compatLnSpc="1">
            <a:prstTxWarp prst="textNoShape">
              <a:avLst/>
            </a:prstTxWarp>
          </a:bodyPr>
          <a:lstStyle/>
          <a:p>
            <a:pPr algn="r"/>
            <a:fld id="{279F095B-0FE6-402E-BF32-D651AE6FEE6E}" type="slidenum">
              <a:rPr lang="en-US" sz="700">
                <a:solidFill>
                  <a:srgbClr val="000000"/>
                </a:solidFill>
                <a:latin typeface="Segoe UI" pitchFamily="-108" charset="0"/>
              </a:rPr>
              <a:pPr algn="r"/>
              <a:t>4</a:t>
            </a:fld>
            <a:endParaRPr lang="en-US" sz="700" dirty="0">
              <a:solidFill>
                <a:srgbClr val="000000"/>
              </a:solidFill>
              <a:latin typeface="Segoe UI" pitchFamily="-108" charset="0"/>
            </a:endParaRPr>
          </a:p>
        </p:txBody>
      </p:sp>
      <p:sp>
        <p:nvSpPr>
          <p:cNvPr id="4" name="Title 3"/>
          <p:cNvSpPr>
            <a:spLocks noGrp="1"/>
          </p:cNvSpPr>
          <p:nvPr>
            <p:ph type="title"/>
          </p:nvPr>
        </p:nvSpPr>
        <p:spPr/>
        <p:txBody>
          <a:bodyPr>
            <a:noAutofit/>
          </a:bodyPr>
          <a:lstStyle/>
          <a:p>
            <a:r>
              <a:rPr lang="en-US" dirty="0"/>
              <a:t>Today’s </a:t>
            </a:r>
            <a:r>
              <a:rPr lang="en-US" dirty="0" smtClean="0"/>
              <a:t>EDW Program </a:t>
            </a:r>
            <a:r>
              <a:rPr lang="en-US" dirty="0"/>
              <a:t>Landscape</a:t>
            </a:r>
          </a:p>
        </p:txBody>
      </p:sp>
    </p:spTree>
    <p:extLst>
      <p:ext uri="{BB962C8B-B14F-4D97-AF65-F5344CB8AC3E}">
        <p14:creationId xmlns:p14="http://schemas.microsoft.com/office/powerpoint/2010/main" val="289330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40</a:t>
            </a:fld>
            <a:endParaRPr lang="en-US"/>
          </a:p>
        </p:txBody>
      </p:sp>
    </p:spTree>
    <p:extLst>
      <p:ext uri="{BB962C8B-B14F-4D97-AF65-F5344CB8AC3E}">
        <p14:creationId xmlns:p14="http://schemas.microsoft.com/office/powerpoint/2010/main" val="2633348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41</a:t>
            </a:fld>
            <a:endParaRPr lang="en-US"/>
          </a:p>
        </p:txBody>
      </p:sp>
    </p:spTree>
    <p:extLst>
      <p:ext uri="{BB962C8B-B14F-4D97-AF65-F5344CB8AC3E}">
        <p14:creationId xmlns:p14="http://schemas.microsoft.com/office/powerpoint/2010/main" val="675469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42</a:t>
            </a:fld>
            <a:endParaRPr lang="en-US"/>
          </a:p>
        </p:txBody>
      </p:sp>
    </p:spTree>
    <p:extLst>
      <p:ext uri="{BB962C8B-B14F-4D97-AF65-F5344CB8AC3E}">
        <p14:creationId xmlns:p14="http://schemas.microsoft.com/office/powerpoint/2010/main" val="410904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43</a:t>
            </a:fld>
            <a:endParaRPr lang="en-US"/>
          </a:p>
        </p:txBody>
      </p:sp>
    </p:spTree>
    <p:extLst>
      <p:ext uri="{BB962C8B-B14F-4D97-AF65-F5344CB8AC3E}">
        <p14:creationId xmlns:p14="http://schemas.microsoft.com/office/powerpoint/2010/main" val="2969210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4" name="Slide Number Placeholder 3"/>
          <p:cNvSpPr>
            <a:spLocks noGrp="1"/>
          </p:cNvSpPr>
          <p:nvPr>
            <p:ph type="sldNum" sz="quarter" idx="12"/>
          </p:nvPr>
        </p:nvSpPr>
        <p:spPr/>
        <p:txBody>
          <a:bodyPr/>
          <a:lstStyle/>
          <a:p>
            <a:fld id="{BD271169-D5A2-4E26-9D3F-58E320BF9E89}" type="slidenum">
              <a:rPr lang="en-US" smtClean="0"/>
              <a:t>44</a:t>
            </a:fld>
            <a:endParaRPr lang="en-US"/>
          </a:p>
        </p:txBody>
      </p:sp>
    </p:spTree>
    <p:extLst>
      <p:ext uri="{BB962C8B-B14F-4D97-AF65-F5344CB8AC3E}">
        <p14:creationId xmlns:p14="http://schemas.microsoft.com/office/powerpoint/2010/main" val="3303774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D271169-D5A2-4E26-9D3F-58E320BF9E89}" type="slidenum">
              <a:rPr lang="en-US" smtClean="0"/>
              <a:t>45</a:t>
            </a:fld>
            <a:endParaRPr lang="en-US"/>
          </a:p>
        </p:txBody>
      </p:sp>
    </p:spTree>
    <p:extLst>
      <p:ext uri="{BB962C8B-B14F-4D97-AF65-F5344CB8AC3E}">
        <p14:creationId xmlns:p14="http://schemas.microsoft.com/office/powerpoint/2010/main" val="363370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p:cNvSpPr/>
          <p:nvPr/>
        </p:nvSpPr>
        <p:spPr bwMode="auto">
          <a:xfrm>
            <a:off x="3828648" y="1365060"/>
            <a:ext cx="2935900" cy="3073018"/>
          </a:xfrm>
          <a:prstGeom prst="rect">
            <a:avLst/>
          </a:prstGeom>
          <a:solidFill>
            <a:srgbClr val="00B050">
              <a:alpha val="11000"/>
            </a:srgbClr>
          </a:solidFill>
          <a:ln w="38100">
            <a:solidFill>
              <a:srgbClr val="00B050"/>
            </a:solidFill>
            <a:prstDash val="dash"/>
            <a:round/>
            <a:headEnd/>
            <a:tailEnd type="oval" w="med" len="med"/>
          </a:ln>
        </p:spPr>
        <p:txBody>
          <a:bodyPr rtlCol="0" anchor="ctr"/>
          <a:lstStyle/>
          <a:p>
            <a:pPr algn="ctr"/>
            <a:endParaRPr lang="en-US">
              <a:solidFill>
                <a:srgbClr val="FFFFFF"/>
              </a:solidFill>
            </a:endParaRPr>
          </a:p>
        </p:txBody>
      </p:sp>
      <p:sp>
        <p:nvSpPr>
          <p:cNvPr id="233" name="Rectangle 232"/>
          <p:cNvSpPr/>
          <p:nvPr/>
        </p:nvSpPr>
        <p:spPr bwMode="auto">
          <a:xfrm>
            <a:off x="6794852" y="1357812"/>
            <a:ext cx="1536252" cy="3080267"/>
          </a:xfrm>
          <a:prstGeom prst="rect">
            <a:avLst/>
          </a:prstGeom>
          <a:solidFill>
            <a:schemeClr val="tx2">
              <a:lumMod val="60000"/>
              <a:lumOff val="40000"/>
              <a:alpha val="18000"/>
            </a:schemeClr>
          </a:solidFill>
          <a:ln w="41275" cmpd="sng">
            <a:solidFill>
              <a:schemeClr val="tx2">
                <a:lumMod val="60000"/>
                <a:lumOff val="40000"/>
              </a:schemeClr>
            </a:solidFill>
            <a:round/>
            <a:headEnd/>
            <a:tailEnd type="oval" w="med" len="med"/>
          </a:ln>
        </p:spPr>
        <p:txBody>
          <a:bodyPr rtlCol="0" anchor="ctr"/>
          <a:lstStyle/>
          <a:p>
            <a:pPr algn="ctr"/>
            <a:endParaRPr lang="en-US" dirty="0">
              <a:solidFill>
                <a:srgbClr val="FFFFFF"/>
              </a:solidFill>
            </a:endParaRPr>
          </a:p>
        </p:txBody>
      </p:sp>
      <p:graphicFrame>
        <p:nvGraphicFramePr>
          <p:cNvPr id="162" name="Group 2"/>
          <p:cNvGraphicFramePr>
            <a:graphicFrameLocks noGrp="1"/>
          </p:cNvGraphicFramePr>
          <p:nvPr>
            <p:extLst>
              <p:ext uri="{D42A27DB-BD31-4B8C-83A1-F6EECF244321}">
                <p14:modId xmlns:p14="http://schemas.microsoft.com/office/powerpoint/2010/main" val="2322075010"/>
              </p:ext>
            </p:extLst>
          </p:nvPr>
        </p:nvGraphicFramePr>
        <p:xfrm>
          <a:off x="813210" y="1293228"/>
          <a:ext cx="7517894" cy="3716922"/>
        </p:xfrm>
        <a:graphic>
          <a:graphicData uri="http://schemas.openxmlformats.org/drawingml/2006/table">
            <a:tbl>
              <a:tblPr/>
              <a:tblGrid>
                <a:gridCol w="1536586"/>
                <a:gridCol w="1464470"/>
                <a:gridCol w="1475565"/>
                <a:gridCol w="1514396"/>
                <a:gridCol w="1526877"/>
              </a:tblGrid>
              <a:tr h="502920">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Centralized</a:t>
                      </a:r>
                    </a:p>
                  </a:txBody>
                  <a:tcPr marL="34290" marR="34290" marT="34290" marB="34290" anchor="ct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Selective</a:t>
                      </a:r>
                    </a:p>
                  </a:txBody>
                  <a:tcPr marL="34290" marR="34290" marT="34290" marB="3429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Balanced</a:t>
                      </a:r>
                    </a:p>
                  </a:txBody>
                  <a:tcPr marL="34290" marR="34290" marT="34290" marB="3429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Federated</a:t>
                      </a:r>
                    </a:p>
                  </a:txBody>
                  <a:tcPr marL="34290" marR="34290" marT="34290" marB="34290" anchor="ct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1400" b="1" i="0" u="none" strike="noStrike" cap="none" normalizeH="0" baseline="0" dirty="0" smtClean="0">
                          <a:ln>
                            <a:noFill/>
                          </a:ln>
                          <a:solidFill>
                            <a:schemeClr val="tx1"/>
                          </a:solidFill>
                          <a:effectLst/>
                          <a:latin typeface="Arial" charset="0"/>
                        </a:rPr>
                        <a:t>Decentralized</a:t>
                      </a:r>
                    </a:p>
                  </a:txBody>
                  <a:tcPr marL="34290" marR="34290" marT="34290" marB="34290" anchor="ct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651783">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cap="flat">
                      <a:noFill/>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marL="36000" marR="36000" marT="36000" marB="36000" horzOverflow="overflow">
                    <a:lnL w="12700" cap="flat" cmpd="sng" algn="ctr">
                      <a:solidFill>
                        <a:schemeClr val="tx1"/>
                      </a:solidFill>
                      <a:prstDash val="sysDashDot"/>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70">
                <a:tc>
                  <a:txBody>
                    <a:bodyPr/>
                    <a:lstStyle/>
                    <a:p>
                      <a:pPr marL="171450" marR="0" lvl="0" indent="-17145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US" sz="1200" b="0" i="0" u="none" strike="noStrike" cap="none" normalizeH="0" baseline="0" dirty="0" smtClean="0">
                        <a:ln>
                          <a:noFill/>
                        </a:ln>
                        <a:solidFill>
                          <a:schemeClr val="tx1"/>
                        </a:solidFill>
                        <a:effectLst/>
                        <a:latin typeface="Arial" charset="0"/>
                      </a:endParaRPr>
                    </a:p>
                  </a:txBody>
                  <a:tcPr marL="36000" marR="36000" marT="36000" marB="3600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US" sz="12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90500" marR="0" lvl="0" indent="-19050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GB" sz="1200" b="0"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76213" marR="0" lvl="0" indent="-176213"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Char char="n"/>
                        <a:tabLst/>
                      </a:pPr>
                      <a:endParaRPr kumimoji="0" lang="en-US" sz="12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224049">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Provides a single point</a:t>
                      </a:r>
                      <a:br>
                        <a:rPr kumimoji="0" lang="en-US" sz="900" b="0" i="0" u="none" strike="noStrike" cap="none" normalizeH="0" baseline="0" dirty="0" smtClean="0">
                          <a:ln>
                            <a:noFill/>
                          </a:ln>
                          <a:solidFill>
                            <a:schemeClr val="tx1"/>
                          </a:solidFill>
                          <a:effectLst/>
                          <a:latin typeface="Arial" charset="0"/>
                        </a:rPr>
                      </a:br>
                      <a:r>
                        <a:rPr kumimoji="0" lang="en-US" sz="900" b="0" i="0" u="none" strike="noStrike" cap="none" normalizeH="0" baseline="0" dirty="0" smtClean="0">
                          <a:ln>
                            <a:noFill/>
                          </a:ln>
                          <a:solidFill>
                            <a:schemeClr val="tx1"/>
                          </a:solidFill>
                          <a:effectLst/>
                          <a:latin typeface="Arial" charset="0"/>
                        </a:rPr>
                        <a:t>of control and decision making, with limited input from outside IT</a:t>
                      </a:r>
                    </a:p>
                  </a:txBody>
                  <a:tcPr marL="36000" marR="36000" marT="36000" marB="36000" horzOverflow="overflow">
                    <a:lnL cap="flat">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Selected decisions and activities are owned by the business</a:t>
                      </a:r>
                      <a:endParaRPr kumimoji="0" lang="en-US" sz="9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53975"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Decisions and activities are jointly shared between IT and the business</a:t>
                      </a:r>
                      <a:endParaRPr kumimoji="0" lang="en-US" sz="9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GB" sz="900" b="0" i="0" u="none" strike="noStrike" cap="none" normalizeH="0" baseline="0" dirty="0" smtClean="0">
                          <a:ln>
                            <a:noFill/>
                          </a:ln>
                          <a:solidFill>
                            <a:schemeClr val="tx1"/>
                          </a:solidFill>
                          <a:effectLst/>
                          <a:latin typeface="Arial" charset="0"/>
                        </a:rPr>
                        <a:t>The business exert control over decision-making and activities, with limited input from IT</a:t>
                      </a:r>
                    </a:p>
                  </a:txBody>
                  <a:tcPr marL="36000" marR="36000" marT="36000" marB="36000" horzOverflow="overflow">
                    <a:lnL>
                      <a:noFill/>
                    </a:lnL>
                    <a:lnR>
                      <a:noFill/>
                    </a:lnR>
                    <a:lnT w="12700" cap="flat" cmpd="sng" algn="ctr">
                      <a:noFill/>
                      <a:prstDash val="solid"/>
                      <a:round/>
                      <a:headEnd type="none" w="med" len="med"/>
                      <a:tailEnd type="none" w="med" len="med"/>
                    </a:lnT>
                    <a:lnB cap="flat">
                      <a:noFill/>
                    </a:lnB>
                    <a:lnTlToBr>
                      <a:noFill/>
                    </a:lnTlToBr>
                    <a:lnBlToTr>
                      <a:noFill/>
                    </a:lnBlToTr>
                    <a:noFill/>
                  </a:tcPr>
                </a:tc>
                <a:tc>
                  <a:txBody>
                    <a:bodyPr/>
                    <a:lstStyle/>
                    <a:p>
                      <a:pPr marL="53975" marR="0" lvl="0" indent="0" algn="l" defTabSz="914400" rtl="0" eaLnBrk="0" fontAlgn="base" latinLnBrk="0" hangingPunct="0">
                        <a:lnSpc>
                          <a:spcPct val="100000"/>
                        </a:lnSpc>
                        <a:spcBef>
                          <a:spcPct val="20000"/>
                        </a:spcBef>
                        <a:spcAft>
                          <a:spcPct val="40000"/>
                        </a:spcAft>
                        <a:buClr>
                          <a:schemeClr val="accent1"/>
                        </a:buClr>
                        <a:buSzPct val="50000"/>
                        <a:buFont typeface="Monotype Sorts" pitchFamily="2" charset="2"/>
                        <a:buNone/>
                        <a:tabLst/>
                      </a:pPr>
                      <a:r>
                        <a:rPr kumimoji="0" lang="en-US" sz="900" b="0" i="0" u="none" strike="noStrike" cap="none" normalizeH="0" baseline="0" dirty="0" smtClean="0">
                          <a:ln>
                            <a:noFill/>
                          </a:ln>
                          <a:solidFill>
                            <a:schemeClr val="tx1"/>
                          </a:solidFill>
                          <a:effectLst/>
                          <a:latin typeface="Arial" charset="0"/>
                        </a:rPr>
                        <a:t>Business users operate with autonomy</a:t>
                      </a:r>
                      <a:endParaRPr kumimoji="0" lang="en-US" sz="900" b="1" i="0" u="none" strike="noStrike" cap="none" normalizeH="0" baseline="0" dirty="0" smtClean="0">
                        <a:ln>
                          <a:noFill/>
                        </a:ln>
                        <a:solidFill>
                          <a:schemeClr val="tx1"/>
                        </a:solidFill>
                        <a:effectLst/>
                        <a:latin typeface="Arial" charset="0"/>
                      </a:endParaRPr>
                    </a:p>
                  </a:txBody>
                  <a:tcPr marL="36000" marR="36000" marT="36000" marB="36000" horzOverflow="overflow">
                    <a:lnL>
                      <a:noFill/>
                    </a:lnL>
                    <a:lnR cap="flat">
                      <a:noFill/>
                    </a:lnR>
                    <a:lnT w="12700" cap="flat" cmpd="sng" algn="ctr">
                      <a:noFill/>
                      <a:prstDash val="solid"/>
                      <a:round/>
                      <a:headEnd type="none" w="med" len="med"/>
                      <a:tailEnd type="none" w="med" len="med"/>
                    </a:lnT>
                    <a:lnB cap="flat">
                      <a:noFill/>
                    </a:lnB>
                    <a:lnTlToBr>
                      <a:noFill/>
                    </a:lnTlToBr>
                    <a:lnBlToTr>
                      <a:noFill/>
                    </a:lnBlToTr>
                    <a:noFill/>
                  </a:tcPr>
                </a:tc>
              </a:tr>
            </a:tbl>
          </a:graphicData>
        </a:graphic>
      </p:graphicFrame>
      <p:sp>
        <p:nvSpPr>
          <p:cNvPr id="232" name="Rectangle 231"/>
          <p:cNvSpPr/>
          <p:nvPr/>
        </p:nvSpPr>
        <p:spPr bwMode="auto">
          <a:xfrm>
            <a:off x="635398" y="1365060"/>
            <a:ext cx="1682739" cy="3073018"/>
          </a:xfrm>
          <a:prstGeom prst="rect">
            <a:avLst/>
          </a:prstGeom>
          <a:solidFill>
            <a:srgbClr val="FFC000">
              <a:alpha val="45000"/>
            </a:srgbClr>
          </a:solidFill>
          <a:ln w="41275" cmpd="sng">
            <a:solidFill>
              <a:srgbClr val="FFC000"/>
            </a:solidFill>
            <a:round/>
            <a:headEnd/>
            <a:tailEnd type="oval" w="med" len="med"/>
          </a:ln>
        </p:spPr>
        <p:txBody>
          <a:bodyPr rtlCol="0" anchor="ctr"/>
          <a:lstStyle/>
          <a:p>
            <a:pPr algn="ctr"/>
            <a:endParaRPr lang="en-US" dirty="0">
              <a:solidFill>
                <a:srgbClr val="FFFFFF"/>
              </a:solidFill>
            </a:endParaRPr>
          </a:p>
        </p:txBody>
      </p:sp>
      <p:sp>
        <p:nvSpPr>
          <p:cNvPr id="8" name="Title 7"/>
          <p:cNvSpPr>
            <a:spLocks noGrp="1"/>
          </p:cNvSpPr>
          <p:nvPr>
            <p:ph type="title"/>
          </p:nvPr>
        </p:nvSpPr>
        <p:spPr/>
        <p:txBody>
          <a:bodyPr/>
          <a:lstStyle/>
          <a:p>
            <a:r>
              <a:rPr lang="en-US" dirty="0"/>
              <a:t>Today’s BI Approach</a:t>
            </a:r>
          </a:p>
        </p:txBody>
      </p:sp>
      <p:sp>
        <p:nvSpPr>
          <p:cNvPr id="163" name="Oval 43"/>
          <p:cNvSpPr>
            <a:spLocks noChangeArrowheads="1"/>
          </p:cNvSpPr>
          <p:nvPr/>
        </p:nvSpPr>
        <p:spPr bwMode="gray">
          <a:xfrm>
            <a:off x="5943259" y="2444467"/>
            <a:ext cx="168153" cy="14712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64" name="Line 44"/>
          <p:cNvSpPr>
            <a:spLocks noChangeShapeType="1"/>
          </p:cNvSpPr>
          <p:nvPr/>
        </p:nvSpPr>
        <p:spPr bwMode="gray">
          <a:xfrm rot="2805294">
            <a:off x="6158500" y="2265391"/>
            <a:ext cx="30925" cy="207209"/>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5" name="Oval 45"/>
          <p:cNvSpPr>
            <a:spLocks noChangeArrowheads="1"/>
          </p:cNvSpPr>
          <p:nvPr/>
        </p:nvSpPr>
        <p:spPr bwMode="gray">
          <a:xfrm>
            <a:off x="5332920" y="1872900"/>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66" name="Line 46"/>
          <p:cNvSpPr>
            <a:spLocks noChangeShapeType="1"/>
          </p:cNvSpPr>
          <p:nvPr/>
        </p:nvSpPr>
        <p:spPr bwMode="gray">
          <a:xfrm rot="2805294">
            <a:off x="5887583" y="2559771"/>
            <a:ext cx="5622" cy="21263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7" name="Line 47"/>
          <p:cNvSpPr>
            <a:spLocks noChangeShapeType="1"/>
          </p:cNvSpPr>
          <p:nvPr/>
        </p:nvSpPr>
        <p:spPr bwMode="gray">
          <a:xfrm rot="18794706" flipH="1">
            <a:off x="5877693" y="2255153"/>
            <a:ext cx="6560" cy="231075"/>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8" name="Line 48"/>
          <p:cNvSpPr>
            <a:spLocks noChangeShapeType="1"/>
          </p:cNvSpPr>
          <p:nvPr/>
        </p:nvSpPr>
        <p:spPr bwMode="gray">
          <a:xfrm rot="18794706" flipH="1">
            <a:off x="6155999" y="2551581"/>
            <a:ext cx="4685" cy="221312"/>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69" name="Line 49"/>
          <p:cNvSpPr>
            <a:spLocks noChangeShapeType="1"/>
          </p:cNvSpPr>
          <p:nvPr/>
        </p:nvSpPr>
        <p:spPr bwMode="gray">
          <a:xfrm>
            <a:off x="5922505" y="2097836"/>
            <a:ext cx="203954"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0" name="Line 50"/>
          <p:cNvSpPr>
            <a:spLocks noChangeShapeType="1"/>
          </p:cNvSpPr>
          <p:nvPr/>
        </p:nvSpPr>
        <p:spPr bwMode="gray">
          <a:xfrm>
            <a:off x="5611336" y="2366434"/>
            <a:ext cx="0" cy="29144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1" name="Oval 51"/>
          <p:cNvSpPr>
            <a:spLocks noChangeArrowheads="1"/>
          </p:cNvSpPr>
          <p:nvPr/>
        </p:nvSpPr>
        <p:spPr bwMode="gray">
          <a:xfrm>
            <a:off x="5326369" y="2692311"/>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2" name="Oval 52"/>
          <p:cNvSpPr>
            <a:spLocks noChangeArrowheads="1"/>
          </p:cNvSpPr>
          <p:nvPr/>
        </p:nvSpPr>
        <p:spPr bwMode="gray">
          <a:xfrm>
            <a:off x="6167074" y="2690388"/>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3" name="Oval 53"/>
          <p:cNvSpPr>
            <a:spLocks noChangeArrowheads="1"/>
          </p:cNvSpPr>
          <p:nvPr/>
        </p:nvSpPr>
        <p:spPr bwMode="gray">
          <a:xfrm>
            <a:off x="6164891" y="1876743"/>
            <a:ext cx="561958" cy="4535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4" name="Line 54"/>
          <p:cNvSpPr>
            <a:spLocks noChangeShapeType="1"/>
          </p:cNvSpPr>
          <p:nvPr/>
        </p:nvSpPr>
        <p:spPr bwMode="gray">
          <a:xfrm>
            <a:off x="5934515" y="2914362"/>
            <a:ext cx="203954"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5" name="Line 55"/>
          <p:cNvSpPr>
            <a:spLocks noChangeShapeType="1"/>
          </p:cNvSpPr>
          <p:nvPr/>
        </p:nvSpPr>
        <p:spPr bwMode="gray">
          <a:xfrm>
            <a:off x="6461867" y="2363552"/>
            <a:ext cx="0" cy="29144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6" name="Oval 60"/>
          <p:cNvSpPr>
            <a:spLocks noChangeArrowheads="1"/>
          </p:cNvSpPr>
          <p:nvPr/>
        </p:nvSpPr>
        <p:spPr bwMode="gray">
          <a:xfrm>
            <a:off x="960068" y="2142242"/>
            <a:ext cx="949890" cy="86231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7" name="Oval 61"/>
          <p:cNvSpPr>
            <a:spLocks noChangeArrowheads="1"/>
          </p:cNvSpPr>
          <p:nvPr/>
        </p:nvSpPr>
        <p:spPr bwMode="gray">
          <a:xfrm>
            <a:off x="1406571" y="1827239"/>
            <a:ext cx="56443"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78" name="Line 62"/>
          <p:cNvSpPr>
            <a:spLocks noChangeShapeType="1"/>
          </p:cNvSpPr>
          <p:nvPr/>
        </p:nvSpPr>
        <p:spPr bwMode="gray">
          <a:xfrm>
            <a:off x="1434277" y="1904534"/>
            <a:ext cx="0" cy="19733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79" name="Line 63"/>
          <p:cNvSpPr>
            <a:spLocks noChangeShapeType="1"/>
          </p:cNvSpPr>
          <p:nvPr/>
        </p:nvSpPr>
        <p:spPr bwMode="gray">
          <a:xfrm rot="19654736">
            <a:off x="1792692" y="2945386"/>
            <a:ext cx="1377" cy="19733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0" name="Line 64"/>
          <p:cNvSpPr>
            <a:spLocks noChangeShapeType="1"/>
          </p:cNvSpPr>
          <p:nvPr/>
        </p:nvSpPr>
        <p:spPr bwMode="gray">
          <a:xfrm rot="18201071">
            <a:off x="881093" y="2188876"/>
            <a:ext cx="1351" cy="24642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1" name="Line 65"/>
          <p:cNvSpPr>
            <a:spLocks noChangeShapeType="1"/>
          </p:cNvSpPr>
          <p:nvPr/>
        </p:nvSpPr>
        <p:spPr bwMode="gray">
          <a:xfrm rot="3398929" flipV="1">
            <a:off x="2020081" y="2184204"/>
            <a:ext cx="1351" cy="24642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2" name="Line 66"/>
          <p:cNvSpPr>
            <a:spLocks noChangeShapeType="1"/>
          </p:cNvSpPr>
          <p:nvPr/>
        </p:nvSpPr>
        <p:spPr bwMode="gray">
          <a:xfrm rot="1945264" flipH="1">
            <a:off x="1083449" y="2925985"/>
            <a:ext cx="1377" cy="19733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83" name="Oval 67"/>
          <p:cNvSpPr>
            <a:spLocks noChangeArrowheads="1"/>
          </p:cNvSpPr>
          <p:nvPr/>
        </p:nvSpPr>
        <p:spPr bwMode="gray">
          <a:xfrm>
            <a:off x="2157873" y="2188643"/>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4" name="Oval 68"/>
          <p:cNvSpPr>
            <a:spLocks noChangeArrowheads="1"/>
          </p:cNvSpPr>
          <p:nvPr/>
        </p:nvSpPr>
        <p:spPr bwMode="gray">
          <a:xfrm>
            <a:off x="1867562" y="3149726"/>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5" name="Oval 69"/>
          <p:cNvSpPr>
            <a:spLocks noChangeArrowheads="1"/>
          </p:cNvSpPr>
          <p:nvPr/>
        </p:nvSpPr>
        <p:spPr bwMode="gray">
          <a:xfrm>
            <a:off x="951755" y="3122018"/>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6" name="Oval 70"/>
          <p:cNvSpPr>
            <a:spLocks noChangeArrowheads="1"/>
          </p:cNvSpPr>
          <p:nvPr/>
        </p:nvSpPr>
        <p:spPr bwMode="gray">
          <a:xfrm>
            <a:off x="697467" y="2205896"/>
            <a:ext cx="55066" cy="43251"/>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7" name="Oval 72"/>
          <p:cNvSpPr>
            <a:spLocks noChangeArrowheads="1"/>
          </p:cNvSpPr>
          <p:nvPr/>
        </p:nvSpPr>
        <p:spPr bwMode="gray">
          <a:xfrm>
            <a:off x="2711481" y="2222371"/>
            <a:ext cx="658022" cy="61203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8" name="Oval 73"/>
          <p:cNvSpPr>
            <a:spLocks noChangeArrowheads="1"/>
          </p:cNvSpPr>
          <p:nvPr/>
        </p:nvSpPr>
        <p:spPr bwMode="gray">
          <a:xfrm>
            <a:off x="2373267" y="2334035"/>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89" name="Oval 74"/>
          <p:cNvSpPr>
            <a:spLocks noChangeArrowheads="1"/>
          </p:cNvSpPr>
          <p:nvPr/>
        </p:nvSpPr>
        <p:spPr bwMode="gray">
          <a:xfrm>
            <a:off x="2982054" y="1868282"/>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0" name="Oval 75"/>
          <p:cNvSpPr>
            <a:spLocks noChangeArrowheads="1"/>
          </p:cNvSpPr>
          <p:nvPr/>
        </p:nvSpPr>
        <p:spPr bwMode="gray">
          <a:xfrm>
            <a:off x="2602380" y="3018841"/>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1" name="Oval 76"/>
          <p:cNvSpPr>
            <a:spLocks noChangeArrowheads="1"/>
          </p:cNvSpPr>
          <p:nvPr/>
        </p:nvSpPr>
        <p:spPr bwMode="gray">
          <a:xfrm>
            <a:off x="3357363" y="3037981"/>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2" name="Oval 77"/>
          <p:cNvSpPr>
            <a:spLocks noChangeArrowheads="1"/>
          </p:cNvSpPr>
          <p:nvPr/>
        </p:nvSpPr>
        <p:spPr bwMode="gray">
          <a:xfrm>
            <a:off x="3600660" y="2328718"/>
            <a:ext cx="111658" cy="103734"/>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193" name="Line 78"/>
          <p:cNvSpPr>
            <a:spLocks noChangeShapeType="1"/>
          </p:cNvSpPr>
          <p:nvPr/>
        </p:nvSpPr>
        <p:spPr bwMode="gray">
          <a:xfrm>
            <a:off x="3036604" y="2002143"/>
            <a:ext cx="0" cy="18361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4" name="Line 79"/>
          <p:cNvSpPr>
            <a:spLocks noChangeShapeType="1"/>
          </p:cNvSpPr>
          <p:nvPr/>
        </p:nvSpPr>
        <p:spPr bwMode="gray">
          <a:xfrm rot="19654736">
            <a:off x="3297501" y="2822700"/>
            <a:ext cx="1084" cy="18361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5" name="Line 80"/>
          <p:cNvSpPr>
            <a:spLocks noChangeShapeType="1"/>
          </p:cNvSpPr>
          <p:nvPr/>
        </p:nvSpPr>
        <p:spPr bwMode="gray">
          <a:xfrm rot="18201071">
            <a:off x="2585521" y="2359047"/>
            <a:ext cx="1037" cy="191878"/>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6" name="Line 81"/>
          <p:cNvSpPr>
            <a:spLocks noChangeShapeType="1"/>
          </p:cNvSpPr>
          <p:nvPr/>
        </p:nvSpPr>
        <p:spPr bwMode="gray">
          <a:xfrm rot="3398929" flipV="1">
            <a:off x="3489987" y="2363984"/>
            <a:ext cx="1037" cy="19187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7" name="Line 82"/>
          <p:cNvSpPr>
            <a:spLocks noChangeShapeType="1"/>
          </p:cNvSpPr>
          <p:nvPr/>
        </p:nvSpPr>
        <p:spPr bwMode="gray">
          <a:xfrm rot="1945264" flipH="1">
            <a:off x="2747341" y="2811007"/>
            <a:ext cx="1084" cy="183611"/>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198" name="Line 83"/>
          <p:cNvSpPr>
            <a:spLocks noChangeShapeType="1"/>
          </p:cNvSpPr>
          <p:nvPr/>
        </p:nvSpPr>
        <p:spPr bwMode="gray">
          <a:xfrm>
            <a:off x="2787853" y="3080040"/>
            <a:ext cx="500834" cy="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199" name="Line 84"/>
          <p:cNvSpPr>
            <a:spLocks noChangeShapeType="1"/>
          </p:cNvSpPr>
          <p:nvPr/>
        </p:nvSpPr>
        <p:spPr bwMode="gray">
          <a:xfrm flipV="1">
            <a:off x="3469752" y="2539086"/>
            <a:ext cx="162609" cy="43568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0" name="Line 85"/>
          <p:cNvSpPr>
            <a:spLocks noChangeShapeType="1"/>
          </p:cNvSpPr>
          <p:nvPr/>
        </p:nvSpPr>
        <p:spPr bwMode="gray">
          <a:xfrm flipH="1" flipV="1">
            <a:off x="2442012" y="2497619"/>
            <a:ext cx="162609" cy="43568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1" name="Line 86"/>
          <p:cNvSpPr>
            <a:spLocks noChangeShapeType="1"/>
          </p:cNvSpPr>
          <p:nvPr/>
        </p:nvSpPr>
        <p:spPr bwMode="gray">
          <a:xfrm flipV="1">
            <a:off x="2492187" y="1983477"/>
            <a:ext cx="416278" cy="287344"/>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2" name="Line 87"/>
          <p:cNvSpPr>
            <a:spLocks noChangeShapeType="1"/>
          </p:cNvSpPr>
          <p:nvPr/>
        </p:nvSpPr>
        <p:spPr bwMode="gray">
          <a:xfrm flipH="1" flipV="1">
            <a:off x="3147887" y="1971780"/>
            <a:ext cx="416278" cy="287344"/>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03" name="Oval 89"/>
          <p:cNvSpPr>
            <a:spLocks noChangeArrowheads="1"/>
          </p:cNvSpPr>
          <p:nvPr/>
        </p:nvSpPr>
        <p:spPr bwMode="gray">
          <a:xfrm>
            <a:off x="4340233" y="2333843"/>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4" name="Line 90"/>
          <p:cNvSpPr>
            <a:spLocks noChangeShapeType="1"/>
          </p:cNvSpPr>
          <p:nvPr/>
        </p:nvSpPr>
        <p:spPr bwMode="gray">
          <a:xfrm rot="2805294" flipV="1">
            <a:off x="4802636" y="2198976"/>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05" name="Oval 91"/>
          <p:cNvSpPr>
            <a:spLocks noChangeArrowheads="1"/>
          </p:cNvSpPr>
          <p:nvPr/>
        </p:nvSpPr>
        <p:spPr bwMode="gray">
          <a:xfrm>
            <a:off x="3903452" y="1892440"/>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6" name="Oval 92"/>
          <p:cNvSpPr>
            <a:spLocks noChangeArrowheads="1"/>
          </p:cNvSpPr>
          <p:nvPr/>
        </p:nvSpPr>
        <p:spPr bwMode="gray">
          <a:xfrm>
            <a:off x="4777004" y="1892440"/>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7" name="Oval 93"/>
          <p:cNvSpPr>
            <a:spLocks noChangeArrowheads="1"/>
          </p:cNvSpPr>
          <p:nvPr/>
        </p:nvSpPr>
        <p:spPr bwMode="gray">
          <a:xfrm>
            <a:off x="4777004" y="2775247"/>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8" name="Oval 94"/>
          <p:cNvSpPr>
            <a:spLocks noChangeArrowheads="1"/>
          </p:cNvSpPr>
          <p:nvPr/>
        </p:nvSpPr>
        <p:spPr bwMode="gray">
          <a:xfrm>
            <a:off x="3903452" y="2775247"/>
            <a:ext cx="445335" cy="348463"/>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09" name="Line 95"/>
          <p:cNvSpPr>
            <a:spLocks noChangeShapeType="1"/>
          </p:cNvSpPr>
          <p:nvPr/>
        </p:nvSpPr>
        <p:spPr bwMode="gray">
          <a:xfrm rot="2805294" flipV="1">
            <a:off x="4334731" y="2625921"/>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0" name="Line 96"/>
          <p:cNvSpPr>
            <a:spLocks noChangeShapeType="1"/>
          </p:cNvSpPr>
          <p:nvPr/>
        </p:nvSpPr>
        <p:spPr bwMode="gray">
          <a:xfrm rot="18794706" flipH="1" flipV="1">
            <a:off x="4334716" y="2189669"/>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1" name="Line 97"/>
          <p:cNvSpPr>
            <a:spLocks noChangeShapeType="1"/>
          </p:cNvSpPr>
          <p:nvPr/>
        </p:nvSpPr>
        <p:spPr bwMode="gray">
          <a:xfrm rot="18794706" flipH="1" flipV="1">
            <a:off x="4788097" y="2627670"/>
            <a:ext cx="829" cy="18246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2" name="Line 98"/>
          <p:cNvSpPr>
            <a:spLocks noChangeShapeType="1"/>
          </p:cNvSpPr>
          <p:nvPr/>
        </p:nvSpPr>
        <p:spPr bwMode="gray">
          <a:xfrm>
            <a:off x="4400394" y="2053789"/>
            <a:ext cx="32266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3" name="Line 99"/>
          <p:cNvSpPr>
            <a:spLocks noChangeShapeType="1"/>
          </p:cNvSpPr>
          <p:nvPr/>
        </p:nvSpPr>
        <p:spPr bwMode="gray">
          <a:xfrm>
            <a:off x="4403506" y="2963811"/>
            <a:ext cx="32266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4" name="Line 100"/>
          <p:cNvSpPr>
            <a:spLocks noChangeShapeType="1"/>
          </p:cNvSpPr>
          <p:nvPr/>
        </p:nvSpPr>
        <p:spPr bwMode="gray">
          <a:xfrm>
            <a:off x="4119234" y="2300277"/>
            <a:ext cx="0" cy="40073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5" name="Line 101"/>
          <p:cNvSpPr>
            <a:spLocks noChangeShapeType="1"/>
          </p:cNvSpPr>
          <p:nvPr/>
        </p:nvSpPr>
        <p:spPr bwMode="gray">
          <a:xfrm>
            <a:off x="5015622" y="2300277"/>
            <a:ext cx="0" cy="400734"/>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16" name="Line 103"/>
          <p:cNvSpPr>
            <a:spLocks noChangeShapeType="1"/>
          </p:cNvSpPr>
          <p:nvPr/>
        </p:nvSpPr>
        <p:spPr bwMode="gray">
          <a:xfrm rot="2805294">
            <a:off x="7657338" y="2261621"/>
            <a:ext cx="28737" cy="245353"/>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17" name="Line 104"/>
          <p:cNvSpPr>
            <a:spLocks noChangeShapeType="1"/>
          </p:cNvSpPr>
          <p:nvPr/>
        </p:nvSpPr>
        <p:spPr bwMode="gray">
          <a:xfrm rot="2805294">
            <a:off x="7415630" y="2500002"/>
            <a:ext cx="28737" cy="26947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18" name="Line 105"/>
          <p:cNvSpPr>
            <a:spLocks noChangeShapeType="1"/>
          </p:cNvSpPr>
          <p:nvPr/>
        </p:nvSpPr>
        <p:spPr bwMode="gray">
          <a:xfrm rot="18794706" flipH="1">
            <a:off x="7418923" y="2250983"/>
            <a:ext cx="3707" cy="261082"/>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19" name="Line 106"/>
          <p:cNvSpPr>
            <a:spLocks noChangeShapeType="1"/>
          </p:cNvSpPr>
          <p:nvPr/>
        </p:nvSpPr>
        <p:spPr bwMode="gray">
          <a:xfrm rot="18794706" flipH="1">
            <a:off x="7651466" y="2504871"/>
            <a:ext cx="27810" cy="262130"/>
          </a:xfrm>
          <a:prstGeom prst="line">
            <a:avLst/>
          </a:prstGeom>
          <a:noFill/>
          <a:ln w="12700">
            <a:solidFill>
              <a:schemeClr val="tx1"/>
            </a:solidFill>
            <a:prstDash val="dash"/>
            <a:round/>
            <a:headEnd type="triangle" w="med" len="med"/>
            <a:tailEnd type="triangle" w="med" len="med"/>
          </a:ln>
          <a:effectLst/>
        </p:spPr>
        <p:txBody>
          <a:bodyPr wrap="none" anchor="ctr"/>
          <a:lstStyle/>
          <a:p>
            <a:endParaRPr lang="en-US" dirty="0">
              <a:solidFill>
                <a:prstClr val="black"/>
              </a:solidFill>
            </a:endParaRPr>
          </a:p>
        </p:txBody>
      </p:sp>
      <p:sp>
        <p:nvSpPr>
          <p:cNvPr id="220" name="Line 107"/>
          <p:cNvSpPr>
            <a:spLocks noChangeShapeType="1"/>
          </p:cNvSpPr>
          <p:nvPr/>
        </p:nvSpPr>
        <p:spPr bwMode="gray">
          <a:xfrm>
            <a:off x="7446731" y="2102214"/>
            <a:ext cx="19712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1" name="Line 108"/>
          <p:cNvSpPr>
            <a:spLocks noChangeShapeType="1"/>
          </p:cNvSpPr>
          <p:nvPr/>
        </p:nvSpPr>
        <p:spPr bwMode="gray">
          <a:xfrm>
            <a:off x="7145984" y="2367922"/>
            <a:ext cx="0" cy="28829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2" name="Oval 110"/>
          <p:cNvSpPr>
            <a:spLocks noChangeArrowheads="1"/>
          </p:cNvSpPr>
          <p:nvPr/>
        </p:nvSpPr>
        <p:spPr bwMode="gray">
          <a:xfrm>
            <a:off x="6876895" y="1879705"/>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3" name="Oval 111"/>
          <p:cNvSpPr>
            <a:spLocks noChangeArrowheads="1"/>
          </p:cNvSpPr>
          <p:nvPr/>
        </p:nvSpPr>
        <p:spPr bwMode="gray">
          <a:xfrm>
            <a:off x="6870564" y="2690275"/>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4" name="Oval 112"/>
          <p:cNvSpPr>
            <a:spLocks noChangeArrowheads="1"/>
          </p:cNvSpPr>
          <p:nvPr/>
        </p:nvSpPr>
        <p:spPr bwMode="gray">
          <a:xfrm>
            <a:off x="7683108" y="2688375"/>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5" name="Oval 113"/>
          <p:cNvSpPr>
            <a:spLocks noChangeArrowheads="1"/>
          </p:cNvSpPr>
          <p:nvPr/>
        </p:nvSpPr>
        <p:spPr bwMode="gray">
          <a:xfrm>
            <a:off x="7680997" y="1883506"/>
            <a:ext cx="543134" cy="448670"/>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en-US" dirty="0">
              <a:solidFill>
                <a:prstClr val="black"/>
              </a:solidFill>
            </a:endParaRPr>
          </a:p>
        </p:txBody>
      </p:sp>
      <p:sp>
        <p:nvSpPr>
          <p:cNvPr id="226" name="Line 114"/>
          <p:cNvSpPr>
            <a:spLocks noChangeShapeType="1"/>
          </p:cNvSpPr>
          <p:nvPr/>
        </p:nvSpPr>
        <p:spPr bwMode="gray">
          <a:xfrm>
            <a:off x="7458339" y="2909932"/>
            <a:ext cx="19712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7" name="Line 115"/>
          <p:cNvSpPr>
            <a:spLocks noChangeShapeType="1"/>
          </p:cNvSpPr>
          <p:nvPr/>
        </p:nvSpPr>
        <p:spPr bwMode="gray">
          <a:xfrm>
            <a:off x="7968025" y="2365068"/>
            <a:ext cx="0" cy="288299"/>
          </a:xfrm>
          <a:prstGeom prst="line">
            <a:avLst/>
          </a:prstGeom>
          <a:noFill/>
          <a:ln w="12700">
            <a:solidFill>
              <a:schemeClr val="tx1"/>
            </a:solidFill>
            <a:round/>
            <a:headEnd type="triangle" w="med" len="med"/>
            <a:tailEnd type="triangle" w="med" len="med"/>
          </a:ln>
          <a:effectLst/>
        </p:spPr>
        <p:txBody>
          <a:bodyPr wrap="none" anchor="ctr"/>
          <a:lstStyle/>
          <a:p>
            <a:endParaRPr lang="en-US" dirty="0">
              <a:solidFill>
                <a:prstClr val="black"/>
              </a:solidFill>
            </a:endParaRPr>
          </a:p>
        </p:txBody>
      </p:sp>
      <p:sp>
        <p:nvSpPr>
          <p:cNvPr id="228" name="Oval 116"/>
          <p:cNvSpPr>
            <a:spLocks noChangeArrowheads="1"/>
          </p:cNvSpPr>
          <p:nvPr/>
        </p:nvSpPr>
        <p:spPr bwMode="gray">
          <a:xfrm>
            <a:off x="7529042" y="2482333"/>
            <a:ext cx="41941" cy="39901"/>
          </a:xfrm>
          <a:prstGeom prst="ellipse">
            <a:avLst/>
          </a:prstGeom>
          <a:solidFill>
            <a:schemeClr val="accent5">
              <a:lumMod val="75000"/>
            </a:schemeClr>
          </a:solidFill>
          <a:ln w="19050">
            <a:solidFill>
              <a:schemeClr val="tx1"/>
            </a:solidFill>
            <a:round/>
            <a:headEnd/>
            <a:tailEnd/>
          </a:ln>
          <a:effectLst/>
        </p:spPr>
        <p:txBody>
          <a:bodyPr wrap="none" anchor="ctr"/>
          <a:lstStyle/>
          <a:p>
            <a:endParaRPr lang="en-US" dirty="0">
              <a:solidFill>
                <a:prstClr val="black"/>
              </a:solidFill>
            </a:endParaRPr>
          </a:p>
        </p:txBody>
      </p:sp>
      <p:sp>
        <p:nvSpPr>
          <p:cNvPr id="229" name="AutoShape 56"/>
          <p:cNvSpPr>
            <a:spLocks noChangeArrowheads="1"/>
          </p:cNvSpPr>
          <p:nvPr/>
        </p:nvSpPr>
        <p:spPr bwMode="gray">
          <a:xfrm>
            <a:off x="812120" y="3204439"/>
            <a:ext cx="7518984" cy="456836"/>
          </a:xfrm>
          <a:prstGeom prst="leftRightArrow">
            <a:avLst>
              <a:gd name="adj1" fmla="val 55231"/>
              <a:gd name="adj2" fmla="val 86723"/>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tIns="91440" bIns="91440"/>
          <a:lstStyle/>
          <a:p>
            <a:endParaRPr lang="en-US" dirty="0">
              <a:solidFill>
                <a:prstClr val="black"/>
              </a:solidFill>
            </a:endParaRPr>
          </a:p>
        </p:txBody>
      </p:sp>
      <p:sp>
        <p:nvSpPr>
          <p:cNvPr id="231" name="Text Box 57"/>
          <p:cNvSpPr txBox="1">
            <a:spLocks noChangeArrowheads="1"/>
          </p:cNvSpPr>
          <p:nvPr/>
        </p:nvSpPr>
        <p:spPr bwMode="auto">
          <a:xfrm>
            <a:off x="3993482" y="3326168"/>
            <a:ext cx="1381870" cy="253916"/>
          </a:xfrm>
          <a:prstGeom prst="rect">
            <a:avLst/>
          </a:prstGeom>
          <a:noFill/>
          <a:ln w="12700">
            <a:noFill/>
            <a:miter lim="800000"/>
            <a:headEnd/>
            <a:tailEnd/>
          </a:ln>
          <a:effectLst/>
        </p:spPr>
        <p:txBody>
          <a:bodyPr wrap="square">
            <a:spAutoFit/>
          </a:bodyPr>
          <a:lstStyle/>
          <a:p>
            <a:r>
              <a:rPr lang="en-US" sz="1050" b="1" dirty="0">
                <a:solidFill>
                  <a:prstClr val="black"/>
                </a:solidFill>
              </a:rPr>
              <a:t>Data Management</a:t>
            </a:r>
          </a:p>
        </p:txBody>
      </p:sp>
      <p:sp>
        <p:nvSpPr>
          <p:cNvPr id="234" name="TextBox 233"/>
          <p:cNvSpPr txBox="1"/>
          <p:nvPr/>
        </p:nvSpPr>
        <p:spPr>
          <a:xfrm>
            <a:off x="626764" y="1000096"/>
            <a:ext cx="1682738" cy="369332"/>
          </a:xfrm>
          <a:prstGeom prst="rect">
            <a:avLst/>
          </a:prstGeom>
          <a:noFill/>
        </p:spPr>
        <p:txBody>
          <a:bodyPr wrap="square" rtlCol="0">
            <a:spAutoFit/>
          </a:bodyPr>
          <a:lstStyle/>
          <a:p>
            <a:pPr algn="ctr"/>
            <a:r>
              <a:rPr lang="en-US" dirty="0" smtClean="0">
                <a:solidFill>
                  <a:schemeClr val="tx1">
                    <a:lumMod val="75000"/>
                  </a:schemeClr>
                </a:solidFill>
              </a:rPr>
              <a:t>MSIT Charter</a:t>
            </a:r>
            <a:endParaRPr lang="en-US" dirty="0">
              <a:solidFill>
                <a:schemeClr val="tx1">
                  <a:lumMod val="75000"/>
                </a:schemeClr>
              </a:solidFill>
            </a:endParaRPr>
          </a:p>
        </p:txBody>
      </p:sp>
      <p:sp>
        <p:nvSpPr>
          <p:cNvPr id="235" name="TextBox 234"/>
          <p:cNvSpPr txBox="1"/>
          <p:nvPr/>
        </p:nvSpPr>
        <p:spPr>
          <a:xfrm>
            <a:off x="6797480" y="1000096"/>
            <a:ext cx="1584520" cy="369332"/>
          </a:xfrm>
          <a:prstGeom prst="rect">
            <a:avLst/>
          </a:prstGeom>
          <a:noFill/>
        </p:spPr>
        <p:txBody>
          <a:bodyPr wrap="square" rtlCol="0">
            <a:spAutoFit/>
          </a:bodyPr>
          <a:lstStyle/>
          <a:p>
            <a:pPr algn="ctr"/>
            <a:r>
              <a:rPr lang="en-US" dirty="0" smtClean="0">
                <a:solidFill>
                  <a:schemeClr val="tx1">
                    <a:lumMod val="75000"/>
                  </a:schemeClr>
                </a:solidFill>
              </a:rPr>
              <a:t>MS DNA</a:t>
            </a:r>
            <a:endParaRPr lang="en-US" dirty="0">
              <a:solidFill>
                <a:schemeClr val="tx1">
                  <a:lumMod val="75000"/>
                </a:schemeClr>
              </a:solidFill>
            </a:endParaRPr>
          </a:p>
        </p:txBody>
      </p:sp>
      <p:sp>
        <p:nvSpPr>
          <p:cNvPr id="230" name="Text Box 57"/>
          <p:cNvSpPr txBox="1">
            <a:spLocks noChangeArrowheads="1"/>
          </p:cNvSpPr>
          <p:nvPr/>
        </p:nvSpPr>
        <p:spPr bwMode="auto">
          <a:xfrm>
            <a:off x="2046826" y="3326168"/>
            <a:ext cx="619651" cy="253916"/>
          </a:xfrm>
          <a:prstGeom prst="rect">
            <a:avLst/>
          </a:prstGeom>
          <a:noFill/>
          <a:ln w="12700">
            <a:noFill/>
            <a:miter lim="800000"/>
            <a:headEnd/>
            <a:tailEnd/>
          </a:ln>
          <a:effectLst/>
        </p:spPr>
        <p:txBody>
          <a:bodyPr wrap="square">
            <a:spAutoFit/>
          </a:bodyPr>
          <a:lstStyle/>
          <a:p>
            <a:r>
              <a:rPr lang="en-US" sz="1050" b="1" dirty="0">
                <a:solidFill>
                  <a:prstClr val="black"/>
                </a:solidFill>
              </a:rPr>
              <a:t>Data</a:t>
            </a:r>
          </a:p>
        </p:txBody>
      </p:sp>
      <p:sp>
        <p:nvSpPr>
          <p:cNvPr id="236" name="Text Box 57"/>
          <p:cNvSpPr txBox="1">
            <a:spLocks noChangeArrowheads="1"/>
          </p:cNvSpPr>
          <p:nvPr/>
        </p:nvSpPr>
        <p:spPr bwMode="auto">
          <a:xfrm>
            <a:off x="6157147" y="3326168"/>
            <a:ext cx="1594632" cy="253916"/>
          </a:xfrm>
          <a:prstGeom prst="rect">
            <a:avLst/>
          </a:prstGeom>
          <a:noFill/>
          <a:ln w="12700">
            <a:noFill/>
            <a:miter lim="800000"/>
            <a:headEnd/>
            <a:tailEnd/>
          </a:ln>
          <a:effectLst/>
        </p:spPr>
        <p:txBody>
          <a:bodyPr wrap="square">
            <a:spAutoFit/>
          </a:bodyPr>
          <a:lstStyle/>
          <a:p>
            <a:r>
              <a:rPr lang="en-US" sz="1050" b="1" dirty="0">
                <a:solidFill>
                  <a:prstClr val="black"/>
                </a:solidFill>
              </a:rPr>
              <a:t>Reporting &amp; Analytics</a:t>
            </a:r>
          </a:p>
        </p:txBody>
      </p:sp>
    </p:spTree>
    <p:extLst>
      <p:ext uri="{BB962C8B-B14F-4D97-AF65-F5344CB8AC3E}">
        <p14:creationId xmlns:p14="http://schemas.microsoft.com/office/powerpoint/2010/main" val="1797635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2"/>
                                        </p:tgtEl>
                                        <p:attrNameLst>
                                          <p:attrName>style.visibility</p:attrName>
                                        </p:attrNameLst>
                                      </p:cBhvr>
                                      <p:to>
                                        <p:strVal val="visible"/>
                                      </p:to>
                                    </p:set>
                                    <p:animEffect transition="in" filter="fade">
                                      <p:cBhvr>
                                        <p:cTn id="10" dur="500"/>
                                        <p:tgtEl>
                                          <p:spTgt spid="2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5"/>
                                        </p:tgtEl>
                                        <p:attrNameLst>
                                          <p:attrName>style.visibility</p:attrName>
                                        </p:attrNameLst>
                                      </p:cBhvr>
                                      <p:to>
                                        <p:strVal val="visible"/>
                                      </p:to>
                                    </p:set>
                                    <p:animEffect transition="in" filter="fade">
                                      <p:cBhvr>
                                        <p:cTn id="15" dur="500"/>
                                        <p:tgtEl>
                                          <p:spTgt spid="2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3"/>
                                        </p:tgtEl>
                                        <p:attrNameLst>
                                          <p:attrName>style.visibility</p:attrName>
                                        </p:attrNameLst>
                                      </p:cBhvr>
                                      <p:to>
                                        <p:strVal val="visible"/>
                                      </p:to>
                                    </p:set>
                                    <p:animEffect transition="in" filter="fade">
                                      <p:cBhvr>
                                        <p:cTn id="18" dur="500"/>
                                        <p:tgtEl>
                                          <p:spTgt spid="2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7"/>
                                        </p:tgtEl>
                                        <p:attrNameLst>
                                          <p:attrName>style.visibility</p:attrName>
                                        </p:attrNameLst>
                                      </p:cBhvr>
                                      <p:to>
                                        <p:strVal val="visible"/>
                                      </p:to>
                                    </p:set>
                                    <p:animEffect transition="in" filter="fade">
                                      <p:cBhvr>
                                        <p:cTn id="23"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33" grpId="0" animBg="1"/>
      <p:bldP spid="232" grpId="0" animBg="1"/>
      <p:bldP spid="234" grpId="0"/>
      <p:bldP spid="2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9436" y="171453"/>
            <a:ext cx="8363938" cy="952498"/>
          </a:xfrm>
        </p:spPr>
        <p:txBody>
          <a:bodyPr>
            <a:noAutofit/>
          </a:bodyPr>
          <a:lstStyle/>
          <a:p>
            <a:r>
              <a:rPr lang="en-US" sz="3000" dirty="0" smtClean="0"/>
              <a:t>Today’s Business </a:t>
            </a:r>
            <a:r>
              <a:rPr lang="en-US" sz="3000" dirty="0" smtClean="0"/>
              <a:t>Feedback</a:t>
            </a:r>
            <a:endParaRPr lang="en-US" sz="2000" dirty="0"/>
          </a:p>
        </p:txBody>
      </p:sp>
      <p:sp>
        <p:nvSpPr>
          <p:cNvPr id="4" name="Text Placeholder 3"/>
          <p:cNvSpPr>
            <a:spLocks noGrp="1"/>
          </p:cNvSpPr>
          <p:nvPr>
            <p:ph type="body" sz="quarter" idx="10"/>
          </p:nvPr>
        </p:nvSpPr>
        <p:spPr>
          <a:xfrm>
            <a:off x="389436" y="819150"/>
            <a:ext cx="6773364" cy="2849676"/>
          </a:xfrm>
        </p:spPr>
        <p:txBody>
          <a:bodyPr>
            <a:normAutofit/>
          </a:bodyPr>
          <a:lstStyle/>
          <a:p>
            <a:pPr marL="0" indent="0">
              <a:buNone/>
            </a:pPr>
            <a:r>
              <a:rPr lang="en-US" sz="1800" dirty="0" smtClean="0">
                <a:latin typeface="Segoe UI Light" pitchFamily="34" charset="0"/>
              </a:rPr>
              <a:t>CHALLENGES</a:t>
            </a:r>
          </a:p>
          <a:p>
            <a:r>
              <a:rPr lang="en-US" sz="1600" dirty="0"/>
              <a:t>BI in Microsoft reflects the business operating model – historically </a:t>
            </a:r>
            <a:r>
              <a:rPr lang="en-US" sz="1600" dirty="0" err="1"/>
              <a:t>silo’d</a:t>
            </a:r>
            <a:r>
              <a:rPr lang="en-US" sz="1600" dirty="0"/>
              <a:t>, IT has tried to glue it together unsuccessfully</a:t>
            </a:r>
          </a:p>
          <a:p>
            <a:r>
              <a:rPr lang="en-US" sz="1600" dirty="0" smtClean="0"/>
              <a:t>Pervasive </a:t>
            </a:r>
            <a:r>
              <a:rPr lang="en-US" sz="1600" dirty="0"/>
              <a:t>need for department and analytical intelligence is going unmet by corporate solutions</a:t>
            </a:r>
          </a:p>
          <a:p>
            <a:r>
              <a:rPr lang="en-US" sz="1600" dirty="0"/>
              <a:t>Local solutions have proliferated and lack consistency </a:t>
            </a:r>
          </a:p>
          <a:p>
            <a:r>
              <a:rPr lang="en-US" sz="1600" dirty="0"/>
              <a:t>IT too slow to market</a:t>
            </a:r>
          </a:p>
          <a:p>
            <a:r>
              <a:rPr lang="en-US" sz="1600" dirty="0"/>
              <a:t>Business to business connections and standardization are </a:t>
            </a:r>
            <a:r>
              <a:rPr lang="en-US" sz="1600" dirty="0" smtClean="0"/>
              <a:t>low</a:t>
            </a:r>
            <a:endParaRPr lang="en-US" sz="1800" dirty="0"/>
          </a:p>
          <a:p>
            <a:endParaRPr lang="en-US" sz="1800" dirty="0"/>
          </a:p>
          <a:p>
            <a:endParaRPr lang="en-US" sz="1800" dirty="0"/>
          </a:p>
          <a:p>
            <a:endParaRPr lang="en-US" sz="1800" dirty="0"/>
          </a:p>
        </p:txBody>
      </p:sp>
      <p:sp>
        <p:nvSpPr>
          <p:cNvPr id="2" name="Rectangle 1"/>
          <p:cNvSpPr/>
          <p:nvPr/>
        </p:nvSpPr>
        <p:spPr>
          <a:xfrm>
            <a:off x="457200" y="3668826"/>
            <a:ext cx="6248400" cy="807924"/>
          </a:xfrm>
          <a:prstGeom prst="rect">
            <a:avLst/>
          </a:prstGeom>
        </p:spPr>
        <p:txBody>
          <a:bodyPr wrap="square" lIns="68589" tIns="34295" rIns="68589" bIns="34295">
            <a:spAutoFit/>
          </a:bodyPr>
          <a:lstStyle/>
          <a:p>
            <a:pPr algn="ctr"/>
            <a:r>
              <a:rPr lang="en-US" sz="2400" i="1" dirty="0" smtClean="0">
                <a:solidFill>
                  <a:schemeClr val="tx1">
                    <a:lumMod val="75000"/>
                  </a:schemeClr>
                </a:solidFill>
              </a:rPr>
              <a:t>We need a </a:t>
            </a:r>
            <a:r>
              <a:rPr lang="en-US" sz="2400" i="1" dirty="0">
                <a:solidFill>
                  <a:schemeClr val="tx1">
                    <a:lumMod val="75000"/>
                  </a:schemeClr>
                </a:solidFill>
              </a:rPr>
              <a:t>new approach to BI for breakthrough results</a:t>
            </a:r>
          </a:p>
        </p:txBody>
      </p:sp>
    </p:spTree>
    <p:extLst>
      <p:ext uri="{BB962C8B-B14F-4D97-AF65-F5344CB8AC3E}">
        <p14:creationId xmlns:p14="http://schemas.microsoft.com/office/powerpoint/2010/main" val="70785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&amp; Product Direction</a:t>
            </a:r>
            <a:endParaRPr lang="en-US" dirty="0"/>
          </a:p>
        </p:txBody>
      </p:sp>
      <p:sp>
        <p:nvSpPr>
          <p:cNvPr id="3" name="Text Placeholder 2"/>
          <p:cNvSpPr>
            <a:spLocks noGrp="1"/>
          </p:cNvSpPr>
          <p:nvPr>
            <p:ph type="body" idx="1"/>
          </p:nvPr>
        </p:nvSpPr>
        <p:spPr/>
        <p:txBody>
          <a:bodyPr/>
          <a:lstStyle/>
          <a:p>
            <a:r>
              <a:rPr lang="en-US" dirty="0" smtClean="0"/>
              <a:t>Evolution of BI</a:t>
            </a:r>
            <a:endParaRPr lang="en-US" dirty="0"/>
          </a:p>
        </p:txBody>
      </p:sp>
      <p:sp>
        <p:nvSpPr>
          <p:cNvPr id="4" name="Slide Number Placeholder 3"/>
          <p:cNvSpPr>
            <a:spLocks noGrp="1"/>
          </p:cNvSpPr>
          <p:nvPr>
            <p:ph type="sldNum" sz="quarter" idx="12"/>
          </p:nvPr>
        </p:nvSpPr>
        <p:spPr/>
        <p:txBody>
          <a:bodyPr/>
          <a:lstStyle/>
          <a:p>
            <a:fld id="{BD271169-D5A2-4E26-9D3F-58E320BF9E89}" type="slidenum">
              <a:rPr lang="en-US" smtClean="0"/>
              <a:t>7</a:t>
            </a:fld>
            <a:endParaRPr lang="en-US"/>
          </a:p>
        </p:txBody>
      </p:sp>
    </p:spTree>
    <p:extLst>
      <p:ext uri="{BB962C8B-B14F-4D97-AF65-F5344CB8AC3E}">
        <p14:creationId xmlns:p14="http://schemas.microsoft.com/office/powerpoint/2010/main" val="298426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descr="http://img.ibtimes.com/www/data/images/full/2010/03/03/2573-twitter.jpg"/>
          <p:cNvSpPr>
            <a:spLocks noChangeAspect="1" noChangeArrowheads="1"/>
          </p:cNvSpPr>
          <p:nvPr/>
        </p:nvSpPr>
        <p:spPr bwMode="auto">
          <a:xfrm>
            <a:off x="155575" y="-1177525"/>
            <a:ext cx="4286250"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1615" tIns="40808" rIns="81615" bIns="40808" numCol="1" anchor="t" anchorCtr="0" compatLnSpc="1">
            <a:prstTxWarp prst="textNoShape">
              <a:avLst/>
            </a:prstTxWarp>
          </a:bodyPr>
          <a:lstStyle/>
          <a:p>
            <a:endParaRPr lang="en-US"/>
          </a:p>
        </p:txBody>
      </p:sp>
      <p:sp useBgFill="1">
        <p:nvSpPr>
          <p:cNvPr id="3" name="Rectangle 2"/>
          <p:cNvSpPr/>
          <p:nvPr/>
        </p:nvSpPr>
        <p:spPr bwMode="auto">
          <a:xfrm>
            <a:off x="8759825" y="10"/>
            <a:ext cx="381000" cy="4415119"/>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1611" tIns="40805" rIns="81611" bIns="40805" numCol="1" spcCol="0" rtlCol="0" fromWordArt="0" anchor="ctr" anchorCtr="0" forceAA="0" compatLnSpc="1">
            <a:prstTxWarp prst="textNoShape">
              <a:avLst/>
            </a:prstTxWarp>
            <a:noAutofit/>
          </a:bodyPr>
          <a:lstStyle/>
          <a:p>
            <a:pPr algn="ctr" defTabSz="815883"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The world of data is changing </a:t>
            </a:r>
          </a:p>
        </p:txBody>
      </p:sp>
      <p:sp>
        <p:nvSpPr>
          <p:cNvPr id="167" name="Slide Number Placeholder 7"/>
          <p:cNvSpPr>
            <a:spLocks noGrp="1"/>
          </p:cNvSpPr>
          <p:nvPr>
            <p:ph type="sldNum" sz="quarter" idx="4294967295"/>
          </p:nvPr>
        </p:nvSpPr>
        <p:spPr>
          <a:xfrm>
            <a:off x="12" y="4833939"/>
            <a:ext cx="298925" cy="273844"/>
          </a:xfrm>
          <a:prstGeom prst="rect">
            <a:avLst/>
          </a:prstGeom>
        </p:spPr>
        <p:txBody>
          <a:bodyPr/>
          <a:lstStyle/>
          <a:p>
            <a:fld id="{B60359E2-F1E6-40F3-81C3-5A646FA87138}" type="slidenum">
              <a:rPr lang="en-US" smtClean="0"/>
              <a:pPr/>
              <a:t>8</a:t>
            </a:fld>
            <a:endParaRPr lang="en-US" dirty="0"/>
          </a:p>
        </p:txBody>
      </p:sp>
      <p:sp>
        <p:nvSpPr>
          <p:cNvPr id="136" name="Rectangle 135"/>
          <p:cNvSpPr/>
          <p:nvPr/>
        </p:nvSpPr>
        <p:spPr bwMode="auto">
          <a:xfrm>
            <a:off x="3535531" y="1123467"/>
            <a:ext cx="830034" cy="774954"/>
          </a:xfrm>
          <a:prstGeom prst="rect">
            <a:avLst/>
          </a:prstGeom>
          <a:solidFill>
            <a:srgbClr val="557EB9"/>
          </a:solidFill>
          <a:ln w="38100" cap="flat" cmpd="sng" algn="ctr">
            <a:noFill/>
            <a:prstDash val="solid"/>
            <a:headEnd type="none" w="med" len="med"/>
            <a:tailEnd type="none" w="med" len="med"/>
          </a:ln>
          <a:effectLst/>
        </p:spPr>
        <p:txBody>
          <a:bodyPr vert="horz" wrap="square" lIns="68576" tIns="34289" rIns="68576" bIns="34289" numCol="1" rtlCol="0" anchor="ctr" anchorCtr="0" compatLnSpc="1">
            <a:prstTxWarp prst="textNoShape">
              <a:avLst/>
            </a:prstTxWarp>
          </a:bodyPr>
          <a:lstStyle/>
          <a:p>
            <a:pPr defTabSz="685567" fontAlgn="base">
              <a:lnSpc>
                <a:spcPct val="90000"/>
              </a:lnSpc>
              <a:spcBef>
                <a:spcPct val="0"/>
              </a:spcBef>
              <a:spcAft>
                <a:spcPct val="0"/>
              </a:spcAft>
              <a:defRPr/>
            </a:pPr>
            <a:r>
              <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10x</a:t>
            </a: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 increase every five years</a:t>
            </a:r>
          </a:p>
        </p:txBody>
      </p:sp>
      <p:sp>
        <p:nvSpPr>
          <p:cNvPr id="137" name="Rectangle 136"/>
          <p:cNvSpPr/>
          <p:nvPr/>
        </p:nvSpPr>
        <p:spPr bwMode="auto">
          <a:xfrm>
            <a:off x="2634751" y="1961785"/>
            <a:ext cx="830034" cy="774954"/>
          </a:xfrm>
          <a:prstGeom prst="rect">
            <a:avLst/>
          </a:prstGeom>
          <a:solidFill>
            <a:srgbClr val="557EB9"/>
          </a:solidFill>
          <a:ln w="38100" cap="flat" cmpd="sng" algn="ctr">
            <a:noFill/>
            <a:prstDash val="solid"/>
            <a:headEnd type="none" w="med" len="med"/>
            <a:tailEnd type="none" w="med" len="med"/>
          </a:ln>
          <a:effectLst/>
        </p:spPr>
        <p:txBody>
          <a:bodyPr vert="horz" wrap="square" lIns="68576" tIns="34289" rIns="68576" bIns="34289" numCol="1" rtlCol="0" anchor="ctr" anchorCtr="0" compatLnSpc="1">
            <a:prstTxWarp prst="textNoShape">
              <a:avLst/>
            </a:prstTxWarp>
          </a:bodyPr>
          <a:lstStyle/>
          <a:p>
            <a:pPr algn="r" defTabSz="685567" fontAlgn="base">
              <a:lnSpc>
                <a:spcPct val="90000"/>
              </a:lnSpc>
              <a:spcBef>
                <a:spcPct val="0"/>
              </a:spcBef>
              <a:spcAft>
                <a:spcPct val="0"/>
              </a:spcAft>
              <a:defRPr/>
            </a:pPr>
            <a:r>
              <a:rPr lang="en-US" sz="2100" kern="0" spc="-23" dirty="0">
                <a:gradFill>
                  <a:gsLst>
                    <a:gs pos="0">
                      <a:srgbClr val="FFFFFF"/>
                    </a:gs>
                    <a:gs pos="100000">
                      <a:srgbClr val="FFFFFF"/>
                    </a:gs>
                  </a:gsLst>
                  <a:lin ang="5400000" scaled="0"/>
                </a:gradFill>
                <a:latin typeface="Segoe UI" pitchFamily="34" charset="0"/>
                <a:ea typeface="Segoe UI" pitchFamily="34" charset="0"/>
                <a:cs typeface="Segoe UI" pitchFamily="34" charset="0"/>
              </a:rPr>
              <a:t>85%</a:t>
            </a:r>
            <a:r>
              <a:rPr lang="en-US" sz="1100" kern="0" spc="-23" dirty="0">
                <a:gradFill>
                  <a:gsLst>
                    <a:gs pos="0">
                      <a:srgbClr val="FFFFFF"/>
                    </a:gs>
                    <a:gs pos="100000">
                      <a:srgbClr val="FFFFFF"/>
                    </a:gs>
                  </a:gsLst>
                  <a:lin ang="5400000" scaled="0"/>
                </a:gradFill>
                <a:latin typeface="Segoe UI" pitchFamily="34" charset="0"/>
                <a:ea typeface="Segoe UI" pitchFamily="34" charset="0"/>
                <a:cs typeface="Segoe UI" pitchFamily="34" charset="0"/>
              </a:rPr>
              <a:t> from new data types</a:t>
            </a:r>
          </a:p>
        </p:txBody>
      </p:sp>
      <p:pic>
        <p:nvPicPr>
          <p:cNvPr id="138"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0117"/>
          <a:stretch/>
        </p:blipFill>
        <p:spPr bwMode="auto">
          <a:xfrm>
            <a:off x="2638242" y="1123475"/>
            <a:ext cx="826549" cy="7749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2" name="Rectangle 141"/>
          <p:cNvSpPr/>
          <p:nvPr/>
        </p:nvSpPr>
        <p:spPr bwMode="auto">
          <a:xfrm>
            <a:off x="799988" y="1123472"/>
            <a:ext cx="1732895" cy="1613273"/>
          </a:xfrm>
          <a:prstGeom prst="rect">
            <a:avLst/>
          </a:prstGeom>
          <a:solidFill>
            <a:srgbClr val="557EB9"/>
          </a:solidFill>
          <a:ln w="38100" cap="flat" cmpd="sng" algn="ctr">
            <a:noFill/>
            <a:prstDash val="solid"/>
            <a:headEnd type="none" w="med" len="med"/>
            <a:tailEnd type="none" w="med" len="med"/>
          </a:ln>
          <a:effectLst/>
        </p:spPr>
        <p:txBody>
          <a:bodyPr vert="horz" wrap="square" lIns="116585" tIns="137159" rIns="116585" bIns="137159" numCol="1" rtlCol="0" anchor="b" anchorCtr="0" compatLnSpc="1">
            <a:prstTxWarp prst="textNoShape">
              <a:avLst/>
            </a:prstTxWarp>
          </a:bodyPr>
          <a:lstStyle/>
          <a:p>
            <a:pPr defTabSz="685567" fontAlgn="base">
              <a:spcBef>
                <a:spcPct val="0"/>
              </a:spcBef>
              <a:spcAft>
                <a:spcPct val="0"/>
              </a:spcAft>
              <a:defRPr/>
            </a:pPr>
            <a:r>
              <a:rPr lang="en-US" sz="2700" kern="0" spc="-30" dirty="0">
                <a:gradFill>
                  <a:gsLst>
                    <a:gs pos="0">
                      <a:srgbClr val="FFFFFF"/>
                    </a:gs>
                    <a:gs pos="100000">
                      <a:srgbClr val="FFFFFF"/>
                    </a:gs>
                  </a:gsLst>
                  <a:lin ang="5400000" scaled="0"/>
                </a:gradFill>
                <a:latin typeface="Segoe UI Light" pitchFamily="34" charset="0"/>
              </a:rPr>
              <a:t>Data</a:t>
            </a:r>
            <a:br>
              <a:rPr lang="en-US" sz="2700" kern="0" spc="-30" dirty="0">
                <a:gradFill>
                  <a:gsLst>
                    <a:gs pos="0">
                      <a:srgbClr val="FFFFFF"/>
                    </a:gs>
                    <a:gs pos="100000">
                      <a:srgbClr val="FFFFFF"/>
                    </a:gs>
                  </a:gsLst>
                  <a:lin ang="5400000" scaled="0"/>
                </a:gradFill>
                <a:latin typeface="Segoe UI Light" pitchFamily="34" charset="0"/>
              </a:rPr>
            </a:br>
            <a:r>
              <a:rPr lang="en-US" sz="2700" kern="0" spc="-30" dirty="0">
                <a:gradFill>
                  <a:gsLst>
                    <a:gs pos="0">
                      <a:srgbClr val="FFFFFF"/>
                    </a:gs>
                    <a:gs pos="100000">
                      <a:srgbClr val="FFFFFF"/>
                    </a:gs>
                  </a:gsLst>
                  <a:lin ang="5400000" scaled="0"/>
                </a:gradFill>
                <a:latin typeface="Segoe UI Light" pitchFamily="34" charset="0"/>
              </a:rPr>
              <a:t>explosion</a:t>
            </a:r>
          </a:p>
        </p:txBody>
      </p:sp>
      <p:sp>
        <p:nvSpPr>
          <p:cNvPr id="156" name="small box shadow"/>
          <p:cNvSpPr/>
          <p:nvPr/>
        </p:nvSpPr>
        <p:spPr bwMode="gray">
          <a:xfrm>
            <a:off x="799988" y="2734262"/>
            <a:ext cx="1732895" cy="51435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68576" tIns="34289" rIns="68576" bIns="34289"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sp>
        <p:nvSpPr>
          <p:cNvPr id="157" name="small box shadow"/>
          <p:cNvSpPr/>
          <p:nvPr/>
        </p:nvSpPr>
        <p:spPr bwMode="gray">
          <a:xfrm>
            <a:off x="2640384" y="2734262"/>
            <a:ext cx="826548" cy="51435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68576" tIns="34289" rIns="68576" bIns="34289"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sp>
        <p:nvSpPr>
          <p:cNvPr id="158" name="small box shadow"/>
          <p:cNvSpPr/>
          <p:nvPr/>
        </p:nvSpPr>
        <p:spPr bwMode="gray">
          <a:xfrm>
            <a:off x="3535532" y="2734262"/>
            <a:ext cx="826548" cy="51435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68576" tIns="34289" rIns="68576" bIns="34289"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grpSp>
        <p:nvGrpSpPr>
          <p:cNvPr id="159" name="Group 158"/>
          <p:cNvGrpSpPr/>
          <p:nvPr/>
        </p:nvGrpSpPr>
        <p:grpSpPr>
          <a:xfrm>
            <a:off x="1499507" y="3465496"/>
            <a:ext cx="6172513" cy="1385072"/>
            <a:chOff x="1998802" y="4620662"/>
            <a:chExt cx="8227874" cy="1846762"/>
          </a:xfrm>
        </p:grpSpPr>
        <p:sp>
          <p:nvSpPr>
            <p:cNvPr id="160" name="small box shadow"/>
            <p:cNvSpPr/>
            <p:nvPr/>
          </p:nvSpPr>
          <p:spPr bwMode="gray">
            <a:xfrm>
              <a:off x="2053928" y="5781623"/>
              <a:ext cx="8172748" cy="68580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91436" tIns="45718" rIns="91436" bIns="45718"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sp>
          <p:nvSpPr>
            <p:cNvPr id="161" name="Rectangle 160"/>
            <p:cNvSpPr/>
            <p:nvPr/>
          </p:nvSpPr>
          <p:spPr bwMode="auto">
            <a:xfrm>
              <a:off x="1998802" y="4620662"/>
              <a:ext cx="8191220" cy="1160961"/>
            </a:xfrm>
            <a:prstGeom prst="rect">
              <a:avLst/>
            </a:prstGeom>
            <a:solidFill>
              <a:srgbClr val="6BBD46"/>
            </a:solidFill>
            <a:ln w="38100" cap="flat" cmpd="sng" algn="ctr">
              <a:noFill/>
              <a:prstDash val="solid"/>
              <a:headEnd type="none" w="med" len="med"/>
              <a:tailEnd type="none" w="med" len="med"/>
            </a:ln>
            <a:effectLst/>
          </p:spPr>
          <p:txBody>
            <a:bodyPr vert="horz" wrap="square" lIns="457200" tIns="182880" rIns="182880" bIns="45718" numCol="1" rtlCol="0" anchor="ctr" anchorCtr="0" compatLnSpc="1">
              <a:prstTxWarp prst="textNoShape">
                <a:avLst/>
              </a:prstTxWarp>
            </a:bodyPr>
            <a:lstStyle/>
            <a:p>
              <a:pPr marL="172639" defTabSz="685567" fontAlgn="base">
                <a:spcAft>
                  <a:spcPct val="0"/>
                </a:spcAft>
                <a:defRPr/>
              </a:pPr>
              <a:r>
                <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By 2015, organizations that build a modern information management system will outperform their peers financially by 20 percent.</a:t>
              </a:r>
            </a:p>
            <a:p>
              <a:pPr marL="172639" defTabSz="685567" fontAlgn="base">
                <a:spcAft>
                  <a:spcPct val="0"/>
                </a:spcAft>
                <a:defRPr/>
              </a:pPr>
              <a:endPar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a:p>
              <a:pPr marL="172639" defTabSz="685567" fontAlgn="base">
                <a:spcAft>
                  <a:spcPct val="0"/>
                </a:spcAft>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 – Gartner, Mark Beyer, “Information Management in the 21st Century”</a:t>
              </a:r>
            </a:p>
          </p:txBody>
        </p:sp>
        <p:pic>
          <p:nvPicPr>
            <p:cNvPr id="162"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31827" t="57246" r="31827" b="22537"/>
            <a:stretch/>
          </p:blipFill>
          <p:spPr bwMode="auto">
            <a:xfrm flipH="1" flipV="1">
              <a:off x="2017274" y="4638768"/>
              <a:ext cx="462702" cy="31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2"/>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31827" t="57246" r="31827" b="22537"/>
            <a:stretch/>
          </p:blipFill>
          <p:spPr bwMode="auto">
            <a:xfrm>
              <a:off x="9708848" y="5445865"/>
              <a:ext cx="462702" cy="31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Rectangle 37"/>
          <p:cNvSpPr/>
          <p:nvPr/>
        </p:nvSpPr>
        <p:spPr bwMode="auto">
          <a:xfrm>
            <a:off x="4729969" y="1971429"/>
            <a:ext cx="1725180" cy="762826"/>
          </a:xfrm>
          <a:prstGeom prst="rect">
            <a:avLst/>
          </a:prstGeom>
          <a:solidFill>
            <a:srgbClr val="FFA615"/>
          </a:solidFill>
          <a:ln w="38100" cap="flat" cmpd="sng" algn="ctr">
            <a:noFill/>
            <a:prstDash val="solid"/>
            <a:headEnd type="none" w="med" len="med"/>
            <a:tailEnd type="none" w="med" len="med"/>
          </a:ln>
          <a:effectLst/>
        </p:spPr>
        <p:txBody>
          <a:bodyPr vert="horz" wrap="square" lIns="116585" tIns="137159" rIns="116585" bIns="137159" numCol="1" rtlCol="0" anchor="b" anchorCtr="0" compatLnSpc="1">
            <a:prstTxWarp prst="textNoShape">
              <a:avLst/>
            </a:prstTxWarp>
          </a:bodyPr>
          <a:lstStyle/>
          <a:p>
            <a:pPr defTabSz="685567" fontAlgn="base">
              <a:spcBef>
                <a:spcPct val="0"/>
              </a:spcBef>
              <a:spcAft>
                <a:spcPct val="0"/>
              </a:spcAft>
              <a:defRPr/>
            </a:pPr>
            <a:r>
              <a:rPr lang="en-US" sz="1500" kern="0" spc="-30" dirty="0">
                <a:gradFill>
                  <a:gsLst>
                    <a:gs pos="0">
                      <a:srgbClr val="FFFFFF"/>
                    </a:gs>
                    <a:gs pos="100000">
                      <a:srgbClr val="FFFFFF"/>
                    </a:gs>
                  </a:gsLst>
                  <a:lin ang="5400000" scaled="0"/>
                </a:gradFill>
                <a:latin typeface="Segoe UI Light" pitchFamily="34" charset="0"/>
              </a:rPr>
              <a:t>Easy Accessibility of External Data</a:t>
            </a:r>
          </a:p>
        </p:txBody>
      </p:sp>
      <p:sp>
        <p:nvSpPr>
          <p:cNvPr id="39" name="Rectangle 38"/>
          <p:cNvSpPr/>
          <p:nvPr/>
        </p:nvSpPr>
        <p:spPr bwMode="auto">
          <a:xfrm>
            <a:off x="4729969" y="1125952"/>
            <a:ext cx="826548" cy="774954"/>
          </a:xfrm>
          <a:prstGeom prst="rect">
            <a:avLst/>
          </a:prstGeom>
          <a:solidFill>
            <a:srgbClr val="FFA615"/>
          </a:solidFill>
          <a:ln w="38100" cap="flat" cmpd="sng" algn="ctr">
            <a:noFill/>
            <a:prstDash val="solid"/>
            <a:headEnd type="none" w="med" len="med"/>
            <a:tailEnd type="none" w="med" len="med"/>
          </a:ln>
          <a:effectLst/>
        </p:spPr>
        <p:txBody>
          <a:bodyPr vert="horz" wrap="square" lIns="68576" tIns="34289" rIns="68576" bIns="34289" numCol="1" rtlCol="0" anchor="ctr" anchorCtr="0" compatLnSpc="1">
            <a:prstTxWarp prst="textNoShape">
              <a:avLst/>
            </a:prstTxWarp>
          </a:bodyPr>
          <a:lstStyle/>
          <a:p>
            <a:pPr defTabSz="685567" fontAlgn="base">
              <a:lnSpc>
                <a:spcPct val="90000"/>
              </a:lnSpc>
              <a:spcBef>
                <a:spcPct val="0"/>
              </a:spcBef>
              <a:spcAft>
                <a:spcPct val="0"/>
              </a:spcAft>
              <a:defRPr/>
            </a:pPr>
            <a:r>
              <a:rPr lang="en-US" sz="1500" b="1" kern="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Hadoop</a:t>
            </a:r>
            <a:endPar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small box shadow"/>
          <p:cNvSpPr/>
          <p:nvPr/>
        </p:nvSpPr>
        <p:spPr bwMode="gray">
          <a:xfrm>
            <a:off x="6555060" y="2734262"/>
            <a:ext cx="826548" cy="51435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68576" tIns="34289" rIns="68576" bIns="34289"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sp>
        <p:nvSpPr>
          <p:cNvPr id="41" name="Rectangle 40"/>
          <p:cNvSpPr/>
          <p:nvPr/>
        </p:nvSpPr>
        <p:spPr bwMode="auto">
          <a:xfrm>
            <a:off x="7537897" y="1971434"/>
            <a:ext cx="898633" cy="782111"/>
          </a:xfrm>
          <a:prstGeom prst="rect">
            <a:avLst/>
          </a:prstGeom>
          <a:solidFill>
            <a:srgbClr val="FFA615"/>
          </a:solidFill>
          <a:ln w="38100" cap="flat" cmpd="sng" algn="ctr">
            <a:noFill/>
            <a:prstDash val="solid"/>
            <a:headEnd type="none" w="med" len="med"/>
            <a:tailEnd type="none" w="med" len="med"/>
          </a:ln>
          <a:effectLst/>
        </p:spPr>
        <p:txBody>
          <a:bodyPr vert="horz" wrap="square" lIns="68576" tIns="34289" rIns="68576" bIns="34289" numCol="1" rtlCol="0" anchor="ctr" anchorCtr="0" compatLnSpc="1">
            <a:prstTxWarp prst="textNoShape">
              <a:avLst/>
            </a:prstTxWarp>
          </a:bodyPr>
          <a:lstStyle/>
          <a:p>
            <a:pPr algn="ctr" defTabSz="685567" fontAlgn="base">
              <a:lnSpc>
                <a:spcPct val="90000"/>
              </a:lnSpc>
              <a:spcBef>
                <a:spcPct val="0"/>
              </a:spcBef>
              <a:spcAft>
                <a:spcPct val="0"/>
              </a:spcAft>
              <a:defRPr/>
            </a:pPr>
            <a:r>
              <a:rPr lang="en-US" sz="1500" b="1" kern="0" dirty="0">
                <a:gradFill>
                  <a:gsLst>
                    <a:gs pos="0">
                      <a:srgbClr val="FFFFFF"/>
                    </a:gs>
                    <a:gs pos="100000">
                      <a:srgbClr val="FFFFFF"/>
                    </a:gs>
                  </a:gsLst>
                  <a:lin ang="5400000" scaled="0"/>
                </a:gradFill>
                <a:latin typeface="Segoe UI Light" pitchFamily="34" charset="0"/>
                <a:ea typeface="Segoe UI" pitchFamily="34" charset="0"/>
                <a:cs typeface="Segoe UI" pitchFamily="34" charset="0"/>
              </a:rPr>
              <a:t>Cloud</a:t>
            </a:r>
            <a:endParaRPr lang="en-US" sz="1500" kern="0" spc="-23"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1" name="small box shadow"/>
          <p:cNvSpPr/>
          <p:nvPr/>
        </p:nvSpPr>
        <p:spPr bwMode="gray">
          <a:xfrm>
            <a:off x="7450207" y="2734262"/>
            <a:ext cx="826548" cy="51435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68576" tIns="34289" rIns="68576" bIns="34289"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sp>
        <p:nvSpPr>
          <p:cNvPr id="52" name="small box shadow"/>
          <p:cNvSpPr/>
          <p:nvPr/>
        </p:nvSpPr>
        <p:spPr bwMode="gray">
          <a:xfrm>
            <a:off x="4729969" y="2736749"/>
            <a:ext cx="1725180" cy="514351"/>
          </a:xfrm>
          <a:prstGeom prst="rect">
            <a:avLst/>
          </a:prstGeom>
          <a:solidFill>
            <a:srgbClr val="000000">
              <a:alpha val="10000"/>
            </a:srgbClr>
          </a:solidFill>
          <a:ln w="38100" cap="flat" cmpd="sng" algn="ctr">
            <a:noFill/>
            <a:prstDash val="solid"/>
            <a:headEnd type="none" w="med" len="med"/>
            <a:tailEnd type="none" w="med" len="med"/>
          </a:ln>
          <a:effectLst>
            <a:softEdge rad="241300"/>
          </a:effectLst>
        </p:spPr>
        <p:txBody>
          <a:bodyPr vert="horz" wrap="square" lIns="68576" tIns="34289" rIns="68576" bIns="34289" numCol="1" rtlCol="0" anchor="ctr" anchorCtr="0" compatLnSpc="1">
            <a:prstTxWarp prst="textNoShape">
              <a:avLst/>
            </a:prstTxWarp>
          </a:bodyPr>
          <a:lstStyle/>
          <a:p>
            <a:pPr algn="ctr" defTabSz="685567" fontAlgn="base">
              <a:spcBef>
                <a:spcPct val="0"/>
              </a:spcBef>
              <a:spcAft>
                <a:spcPct val="0"/>
              </a:spcAft>
              <a:defRPr/>
            </a:pPr>
            <a:endParaRPr lang="en-US" sz="1700" kern="0" dirty="0">
              <a:gradFill>
                <a:gsLst>
                  <a:gs pos="0">
                    <a:srgbClr val="FFFFFF"/>
                  </a:gs>
                  <a:gs pos="100000">
                    <a:srgbClr val="FFFFFF"/>
                  </a:gs>
                </a:gsLst>
                <a:lin ang="5400000" scaled="0"/>
              </a:gradFill>
              <a:latin typeface="Segoe"/>
            </a:endParaRPr>
          </a:p>
        </p:txBody>
      </p:sp>
      <p:sp>
        <p:nvSpPr>
          <p:cNvPr id="56" name="Rectangle 55"/>
          <p:cNvSpPr/>
          <p:nvPr/>
        </p:nvSpPr>
        <p:spPr bwMode="auto">
          <a:xfrm>
            <a:off x="6551590" y="1115162"/>
            <a:ext cx="1884939" cy="772469"/>
          </a:xfrm>
          <a:prstGeom prst="rect">
            <a:avLst/>
          </a:prstGeom>
          <a:solidFill>
            <a:srgbClr val="FFA615"/>
          </a:solidFill>
          <a:ln w="38100" cap="flat" cmpd="sng" algn="ctr">
            <a:noFill/>
            <a:prstDash val="solid"/>
            <a:headEnd type="none" w="med" len="med"/>
            <a:tailEnd type="none" w="med" len="med"/>
          </a:ln>
          <a:effectLst/>
        </p:spPr>
        <p:txBody>
          <a:bodyPr vert="horz" wrap="square" lIns="116585" tIns="137159" rIns="116585" bIns="137159" numCol="1" rtlCol="0" anchor="b" anchorCtr="0" compatLnSpc="1">
            <a:prstTxWarp prst="textNoShape">
              <a:avLst/>
            </a:prstTxWarp>
          </a:bodyPr>
          <a:lstStyle/>
          <a:p>
            <a:pPr algn="r" defTabSz="685567" fontAlgn="base">
              <a:spcBef>
                <a:spcPct val="0"/>
              </a:spcBef>
              <a:spcAft>
                <a:spcPct val="0"/>
              </a:spcAft>
              <a:defRPr/>
            </a:pPr>
            <a:r>
              <a:rPr lang="en-US" sz="1500" kern="0" spc="-30" dirty="0">
                <a:gradFill>
                  <a:gsLst>
                    <a:gs pos="0">
                      <a:srgbClr val="FFFFFF"/>
                    </a:gs>
                    <a:gs pos="100000">
                      <a:srgbClr val="FFFFFF"/>
                    </a:gs>
                  </a:gsLst>
                  <a:lin ang="5400000" scaled="0"/>
                </a:gradFill>
                <a:latin typeface="Segoe UI Light" pitchFamily="34" charset="0"/>
              </a:rPr>
              <a:t>Cheap, Distributed Storage &amp; Processing</a:t>
            </a:r>
          </a:p>
        </p:txBody>
      </p:sp>
      <p:grpSp>
        <p:nvGrpSpPr>
          <p:cNvPr id="4" name="Group 3"/>
          <p:cNvGrpSpPr/>
          <p:nvPr/>
        </p:nvGrpSpPr>
        <p:grpSpPr>
          <a:xfrm>
            <a:off x="6555065" y="1971428"/>
            <a:ext cx="895147" cy="774954"/>
            <a:chOff x="8737804" y="2628569"/>
            <a:chExt cx="1193218" cy="1033272"/>
          </a:xfrm>
        </p:grpSpPr>
        <p:sp>
          <p:nvSpPr>
            <p:cNvPr id="54" name="Rectangle 53"/>
            <p:cNvSpPr/>
            <p:nvPr/>
          </p:nvSpPr>
          <p:spPr bwMode="auto">
            <a:xfrm>
              <a:off x="8737804" y="2628569"/>
              <a:ext cx="1193218" cy="1033272"/>
            </a:xfrm>
            <a:prstGeom prst="rect">
              <a:avLst/>
            </a:prstGeom>
            <a:solidFill>
              <a:schemeClr val="bg1">
                <a:lumMod val="75000"/>
              </a:schemeClr>
            </a:solidFill>
            <a:ln w="38100" cap="flat" cmpd="sng" algn="ctr">
              <a:noFill/>
              <a:prstDash val="solid"/>
              <a:headEnd type="none" w="med" len="med"/>
              <a:tailEnd type="none" w="med" len="med"/>
            </a:ln>
            <a:effectLst/>
          </p:spPr>
          <p:txBody>
            <a:bodyPr vert="horz" wrap="square" lIns="91436" tIns="45718" rIns="91436" bIns="45718" numCol="1" rtlCol="0" anchor="b" anchorCtr="0" compatLnSpc="1">
              <a:prstTxWarp prst="textNoShape">
                <a:avLst/>
              </a:prstTxWarp>
            </a:bodyPr>
            <a:lstStyle/>
            <a:p>
              <a:pPr algn="r" defTabSz="685567" fontAlgn="base">
                <a:lnSpc>
                  <a:spcPct val="90000"/>
                </a:lnSpc>
                <a:spcBef>
                  <a:spcPct val="0"/>
                </a:spcBef>
                <a:spcAft>
                  <a:spcPct val="0"/>
                </a:spcAft>
                <a:defRPr/>
              </a:pP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57" name="Picture 2" descr="C:\Users\chrisw\Desktop\Cloud Services 3.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8829496" y="2768335"/>
              <a:ext cx="1010084" cy="728028"/>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p:cNvSpPr/>
          <p:nvPr/>
        </p:nvSpPr>
        <p:spPr bwMode="auto">
          <a:xfrm>
            <a:off x="3535532" y="1971429"/>
            <a:ext cx="830034" cy="774954"/>
          </a:xfrm>
          <a:prstGeom prst="rect">
            <a:avLst/>
          </a:prstGeom>
          <a:solidFill>
            <a:srgbClr val="557EB9"/>
          </a:solidFill>
          <a:ln w="38100" cap="flat" cmpd="sng" algn="ctr">
            <a:noFill/>
            <a:prstDash val="solid"/>
            <a:headEnd type="none" w="med" len="med"/>
            <a:tailEnd type="none" w="med" len="med"/>
          </a:ln>
          <a:effectLst/>
        </p:spPr>
        <p:txBody>
          <a:bodyPr vert="horz" wrap="square" lIns="68576" tIns="34289" rIns="68576" bIns="34289" numCol="1" rtlCol="0" anchor="ctr" anchorCtr="0" compatLnSpc="1">
            <a:prstTxWarp prst="textNoShape">
              <a:avLst/>
            </a:prstTxWarp>
          </a:bodyPr>
          <a:lstStyle/>
          <a:p>
            <a:pPr algn="ctr" defTabSz="685567" fontAlgn="base">
              <a:lnSpc>
                <a:spcPct val="90000"/>
              </a:lnSpc>
              <a:spcBef>
                <a:spcPct val="0"/>
              </a:spcBef>
              <a:spcAft>
                <a:spcPct val="0"/>
              </a:spcAft>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Volume</a:t>
            </a:r>
          </a:p>
          <a:p>
            <a:pPr algn="ctr" defTabSz="685567" fontAlgn="base">
              <a:lnSpc>
                <a:spcPct val="90000"/>
              </a:lnSpc>
              <a:spcBef>
                <a:spcPct val="0"/>
              </a:spcBef>
              <a:spcAft>
                <a:spcPct val="0"/>
              </a:spcAft>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Velocity</a:t>
            </a:r>
          </a:p>
          <a:p>
            <a:pPr algn="ctr" defTabSz="685567" fontAlgn="base">
              <a:lnSpc>
                <a:spcPct val="90000"/>
              </a:lnSpc>
              <a:spcBef>
                <a:spcPct val="0"/>
              </a:spcBef>
              <a:spcAft>
                <a:spcPct val="0"/>
              </a:spcAft>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Variety</a:t>
            </a:r>
            <a:endPar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6" name="Group 5"/>
          <p:cNvGrpSpPr/>
          <p:nvPr/>
        </p:nvGrpSpPr>
        <p:grpSpPr>
          <a:xfrm>
            <a:off x="5584032" y="1125954"/>
            <a:ext cx="925543" cy="774954"/>
            <a:chOff x="7443419" y="1501272"/>
            <a:chExt cx="1233736" cy="1033272"/>
          </a:xfrm>
        </p:grpSpPr>
        <p:sp>
          <p:nvSpPr>
            <p:cNvPr id="43" name="Rectangle 42"/>
            <p:cNvSpPr/>
            <p:nvPr/>
          </p:nvSpPr>
          <p:spPr bwMode="auto">
            <a:xfrm>
              <a:off x="7498201" y="1501272"/>
              <a:ext cx="1106424" cy="1033272"/>
            </a:xfrm>
            <a:prstGeom prst="rect">
              <a:avLst/>
            </a:prstGeom>
            <a:solidFill>
              <a:schemeClr val="bg1">
                <a:lumMod val="75000"/>
              </a:schemeClr>
            </a:solidFill>
            <a:ln w="38100" cap="flat" cmpd="sng" algn="ctr">
              <a:noFill/>
              <a:prstDash val="solid"/>
              <a:headEnd type="none" w="med" len="med"/>
              <a:tailEnd type="none" w="med" len="med"/>
            </a:ln>
            <a:effectLst/>
          </p:spPr>
          <p:txBody>
            <a:bodyPr vert="horz" wrap="square" lIns="91436" tIns="45718" rIns="91436" bIns="45718" numCol="1" rtlCol="0" anchor="b" anchorCtr="0" compatLnSpc="1">
              <a:prstTxWarp prst="textNoShape">
                <a:avLst/>
              </a:prstTxWarp>
            </a:bodyPr>
            <a:lstStyle/>
            <a:p>
              <a:pPr algn="r" defTabSz="685567" fontAlgn="base">
                <a:lnSpc>
                  <a:spcPct val="90000"/>
                </a:lnSpc>
                <a:spcBef>
                  <a:spcPct val="0"/>
                </a:spcBef>
                <a:spcAft>
                  <a:spcPct val="0"/>
                </a:spcAft>
                <a:defRPr/>
              </a:pPr>
              <a:endPar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2" name="Picture 31"/>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7443419" y="1634709"/>
              <a:ext cx="1233736" cy="882122"/>
            </a:xfrm>
            <a:prstGeom prst="rect">
              <a:avLst/>
            </a:prstGeom>
          </p:spPr>
        </p:pic>
      </p:grpSp>
    </p:spTree>
    <p:extLst>
      <p:ext uri="{BB962C8B-B14F-4D97-AF65-F5344CB8AC3E}">
        <p14:creationId xmlns:p14="http://schemas.microsoft.com/office/powerpoint/2010/main" val="327506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0-#ppt_w/2"/>
                                          </p:val>
                                        </p:tav>
                                        <p:tav tm="100000">
                                          <p:val>
                                            <p:strVal val="#ppt_x"/>
                                          </p:val>
                                        </p:tav>
                                      </p:tavLst>
                                    </p:anim>
                                    <p:anim calcmode="lin" valueType="num">
                                      <p:cBhvr additive="base">
                                        <p:cTn id="8" dur="500" fill="hold"/>
                                        <p:tgtEl>
                                          <p:spTgt spid="1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0-#ppt_w/2"/>
                                          </p:val>
                                        </p:tav>
                                        <p:tav tm="100000">
                                          <p:val>
                                            <p:strVal val="#ppt_x"/>
                                          </p:val>
                                        </p:tav>
                                      </p:tavLst>
                                    </p:anim>
                                    <p:anim calcmode="lin" valueType="num">
                                      <p:cBhvr additive="base">
                                        <p:cTn id="12" dur="500" fill="hold"/>
                                        <p:tgtEl>
                                          <p:spTgt spid="13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fill="hold"/>
                                        <p:tgtEl>
                                          <p:spTgt spid="138"/>
                                        </p:tgtEl>
                                        <p:attrNameLst>
                                          <p:attrName>ppt_x</p:attrName>
                                        </p:attrNameLst>
                                      </p:cBhvr>
                                      <p:tavLst>
                                        <p:tav tm="0">
                                          <p:val>
                                            <p:strVal val="0-#ppt_w/2"/>
                                          </p:val>
                                        </p:tav>
                                        <p:tav tm="100000">
                                          <p:val>
                                            <p:strVal val="#ppt_x"/>
                                          </p:val>
                                        </p:tav>
                                      </p:tavLst>
                                    </p:anim>
                                    <p:anim calcmode="lin" valueType="num">
                                      <p:cBhvr additive="base">
                                        <p:cTn id="16" dur="500" fill="hold"/>
                                        <p:tgtEl>
                                          <p:spTgt spid="13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 calcmode="lin" valueType="num">
                                      <p:cBhvr additive="base">
                                        <p:cTn id="19" dur="500" fill="hold"/>
                                        <p:tgtEl>
                                          <p:spTgt spid="142"/>
                                        </p:tgtEl>
                                        <p:attrNameLst>
                                          <p:attrName>ppt_x</p:attrName>
                                        </p:attrNameLst>
                                      </p:cBhvr>
                                      <p:tavLst>
                                        <p:tav tm="0">
                                          <p:val>
                                            <p:strVal val="0-#ppt_w/2"/>
                                          </p:val>
                                        </p:tav>
                                        <p:tav tm="100000">
                                          <p:val>
                                            <p:strVal val="#ppt_x"/>
                                          </p:val>
                                        </p:tav>
                                      </p:tavLst>
                                    </p:anim>
                                    <p:anim calcmode="lin" valueType="num">
                                      <p:cBhvr additive="base">
                                        <p:cTn id="20" dur="500" fill="hold"/>
                                        <p:tgtEl>
                                          <p:spTgt spid="14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0-#ppt_w/2"/>
                                          </p:val>
                                        </p:tav>
                                        <p:tav tm="100000">
                                          <p:val>
                                            <p:strVal val="#ppt_x"/>
                                          </p:val>
                                        </p:tav>
                                      </p:tavLst>
                                    </p:anim>
                                    <p:anim calcmode="lin" valueType="num">
                                      <p:cBhvr additive="base">
                                        <p:cTn id="24" dur="5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6"/>
                                        </p:tgtEl>
                                        <p:attrNameLst>
                                          <p:attrName>style.visibility</p:attrName>
                                        </p:attrNameLst>
                                      </p:cBhvr>
                                      <p:to>
                                        <p:strVal val="visible"/>
                                      </p:to>
                                    </p:set>
                                    <p:anim calcmode="lin" valueType="num">
                                      <p:cBhvr additive="base">
                                        <p:cTn id="27" dur="500" fill="hold"/>
                                        <p:tgtEl>
                                          <p:spTgt spid="156"/>
                                        </p:tgtEl>
                                        <p:attrNameLst>
                                          <p:attrName>ppt_x</p:attrName>
                                        </p:attrNameLst>
                                      </p:cBhvr>
                                      <p:tavLst>
                                        <p:tav tm="0">
                                          <p:val>
                                            <p:strVal val="0-#ppt_w/2"/>
                                          </p:val>
                                        </p:tav>
                                        <p:tav tm="100000">
                                          <p:val>
                                            <p:strVal val="#ppt_x"/>
                                          </p:val>
                                        </p:tav>
                                      </p:tavLst>
                                    </p:anim>
                                    <p:anim calcmode="lin" valueType="num">
                                      <p:cBhvr additive="base">
                                        <p:cTn id="28" dur="500" fill="hold"/>
                                        <p:tgtEl>
                                          <p:spTgt spid="15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additive="base">
                                        <p:cTn id="31" dur="500" fill="hold"/>
                                        <p:tgtEl>
                                          <p:spTgt spid="157"/>
                                        </p:tgtEl>
                                        <p:attrNameLst>
                                          <p:attrName>ppt_x</p:attrName>
                                        </p:attrNameLst>
                                      </p:cBhvr>
                                      <p:tavLst>
                                        <p:tav tm="0">
                                          <p:val>
                                            <p:strVal val="0-#ppt_w/2"/>
                                          </p:val>
                                        </p:tav>
                                        <p:tav tm="100000">
                                          <p:val>
                                            <p:strVal val="#ppt_x"/>
                                          </p:val>
                                        </p:tav>
                                      </p:tavLst>
                                    </p:anim>
                                    <p:anim calcmode="lin" valueType="num">
                                      <p:cBhvr additive="base">
                                        <p:cTn id="32" dur="500" fill="hold"/>
                                        <p:tgtEl>
                                          <p:spTgt spid="15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8"/>
                                        </p:tgtEl>
                                        <p:attrNameLst>
                                          <p:attrName>style.visibility</p:attrName>
                                        </p:attrNameLst>
                                      </p:cBhvr>
                                      <p:to>
                                        <p:strVal val="visible"/>
                                      </p:to>
                                    </p:set>
                                    <p:anim calcmode="lin" valueType="num">
                                      <p:cBhvr additive="base">
                                        <p:cTn id="35" dur="500" fill="hold"/>
                                        <p:tgtEl>
                                          <p:spTgt spid="158"/>
                                        </p:tgtEl>
                                        <p:attrNameLst>
                                          <p:attrName>ppt_x</p:attrName>
                                        </p:attrNameLst>
                                      </p:cBhvr>
                                      <p:tavLst>
                                        <p:tav tm="0">
                                          <p:val>
                                            <p:strVal val="0-#ppt_w/2"/>
                                          </p:val>
                                        </p:tav>
                                        <p:tav tm="100000">
                                          <p:val>
                                            <p:strVal val="#ppt_x"/>
                                          </p:val>
                                        </p:tav>
                                      </p:tavLst>
                                    </p:anim>
                                    <p:anim calcmode="lin" valueType="num">
                                      <p:cBhvr additive="base">
                                        <p:cTn id="36" dur="500" fill="hold"/>
                                        <p:tgtEl>
                                          <p:spTgt spid="15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1+#ppt_w/2"/>
                                          </p:val>
                                        </p:tav>
                                        <p:tav tm="100000">
                                          <p:val>
                                            <p:strVal val="#ppt_x"/>
                                          </p:val>
                                        </p:tav>
                                      </p:tavLst>
                                    </p:anim>
                                    <p:anim calcmode="lin" valueType="num">
                                      <p:cBhvr additive="base">
                                        <p:cTn id="52" dur="500" fill="hold"/>
                                        <p:tgtEl>
                                          <p:spTgt spid="4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1+#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1+#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1+#ppt_w/2"/>
                                          </p:val>
                                        </p:tav>
                                        <p:tav tm="100000">
                                          <p:val>
                                            <p:strVal val="#ppt_x"/>
                                          </p:val>
                                        </p:tav>
                                      </p:tavLst>
                                    </p:anim>
                                    <p:anim calcmode="lin" valueType="num">
                                      <p:cBhvr additive="base">
                                        <p:cTn id="72" dur="500" fill="hold"/>
                                        <p:tgtEl>
                                          <p:spTgt spid="6"/>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 presetClass="entr" presetSubtype="4" fill="hold"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500" fill="hold"/>
                                        <p:tgtEl>
                                          <p:spTgt spid="159"/>
                                        </p:tgtEl>
                                        <p:attrNameLst>
                                          <p:attrName>ppt_x</p:attrName>
                                        </p:attrNameLst>
                                      </p:cBhvr>
                                      <p:tavLst>
                                        <p:tav tm="0">
                                          <p:val>
                                            <p:strVal val="#ppt_x"/>
                                          </p:val>
                                        </p:tav>
                                        <p:tav tm="100000">
                                          <p:val>
                                            <p:strVal val="#ppt_x"/>
                                          </p:val>
                                        </p:tav>
                                      </p:tavLst>
                                    </p:anim>
                                    <p:anim calcmode="lin" valueType="num">
                                      <p:cBhvr additive="base">
                                        <p:cTn id="77"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42" grpId="0" animBg="1"/>
      <p:bldP spid="156" grpId="0" animBg="1"/>
      <p:bldP spid="157" grpId="0" animBg="1"/>
      <p:bldP spid="158" grpId="0" animBg="1"/>
      <p:bldP spid="38" grpId="0" animBg="1"/>
      <p:bldP spid="39" grpId="0" animBg="1"/>
      <p:bldP spid="40" grpId="0" animBg="1"/>
      <p:bldP spid="41" grpId="0" animBg="1"/>
      <p:bldP spid="51" grpId="0" animBg="1"/>
      <p:bldP spid="52" grpId="0" animBg="1"/>
      <p:bldP spid="56"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9331" y="229129"/>
            <a:ext cx="9144000" cy="4800074"/>
            <a:chOff x="-9331" y="219643"/>
            <a:chExt cx="9144000" cy="6400099"/>
          </a:xfrm>
        </p:grpSpPr>
        <p:sp>
          <p:nvSpPr>
            <p:cNvPr id="32" name="Rectangle 31"/>
            <p:cNvSpPr/>
            <p:nvPr/>
          </p:nvSpPr>
          <p:spPr bwMode="auto">
            <a:xfrm>
              <a:off x="-9331" y="336990"/>
              <a:ext cx="9144000" cy="6183085"/>
            </a:xfrm>
            <a:prstGeom prst="rect">
              <a:avLst/>
            </a:prstGeom>
            <a:gradFill flip="none" rotWithShape="1">
              <a:gsLst>
                <a:gs pos="18000">
                  <a:srgbClr val="FFFFFF">
                    <a:lumMod val="0"/>
                    <a:lumOff val="100000"/>
                    <a:alpha val="14000"/>
                  </a:srgbClr>
                </a:gs>
                <a:gs pos="86000">
                  <a:srgbClr val="FFFFFF">
                    <a:alpha val="16000"/>
                  </a:srgbClr>
                </a:gs>
              </a:gsLst>
              <a:lin ang="12600000" scaled="0"/>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pPr>
              <a:endParaRPr lang="en-US" sz="4100" spc="-113" dirty="0">
                <a:ln w="3175">
                  <a:noFill/>
                </a:ln>
                <a:solidFill>
                  <a:schemeClr val="bg2">
                    <a:lumMod val="50000"/>
                  </a:schemeClr>
                </a:solidFill>
                <a:latin typeface="Segoe Light" pitchFamily="34" charset="0"/>
                <a:cs typeface="Arial" charset="0"/>
              </a:endParaRPr>
            </a:p>
          </p:txBody>
        </p:sp>
        <p:cxnSp>
          <p:nvCxnSpPr>
            <p:cNvPr id="33" name="Straight Connector 32"/>
            <p:cNvCxnSpPr/>
            <p:nvPr/>
          </p:nvCxnSpPr>
          <p:spPr>
            <a:xfrm>
              <a:off x="-9331" y="219643"/>
              <a:ext cx="9144000" cy="0"/>
            </a:xfrm>
            <a:prstGeom prst="line">
              <a:avLst/>
            </a:prstGeom>
            <a:ln w="12700">
              <a:solidFill>
                <a:srgbClr val="FFFFFF">
                  <a:alpha val="39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331" y="6619742"/>
              <a:ext cx="9144000" cy="0"/>
            </a:xfrm>
            <a:prstGeom prst="line">
              <a:avLst/>
            </a:prstGeom>
            <a:ln w="12700">
              <a:solidFill>
                <a:srgbClr val="FFFFFF">
                  <a:alpha val="39000"/>
                </a:srgb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State of Business Intelligence</a:t>
            </a:r>
            <a:endParaRPr lang="en-US" dirty="0"/>
          </a:p>
        </p:txBody>
      </p:sp>
      <p:sp>
        <p:nvSpPr>
          <p:cNvPr id="36" name="TextBox 35"/>
          <p:cNvSpPr txBox="1"/>
          <p:nvPr/>
        </p:nvSpPr>
        <p:spPr>
          <a:xfrm>
            <a:off x="545904" y="4933957"/>
            <a:ext cx="6159696" cy="123111"/>
          </a:xfrm>
          <a:prstGeom prst="rect">
            <a:avLst/>
          </a:prstGeom>
          <a:noFill/>
        </p:spPr>
        <p:txBody>
          <a:bodyPr wrap="square" lIns="0" tIns="0" rIns="0" bIns="0" rtlCol="0">
            <a:spAutoFit/>
          </a:bodyPr>
          <a:lstStyle/>
          <a:p>
            <a:pPr defTabSz="685864"/>
            <a:r>
              <a:rPr lang="en-US" sz="800" dirty="0">
                <a:solidFill>
                  <a:schemeClr val="bg2">
                    <a:lumMod val="50000"/>
                  </a:schemeClr>
                </a:solidFill>
              </a:rPr>
              <a:t>Agile BI Out of The Box, Forrester Research, Inc., April 22, 2010</a:t>
            </a:r>
          </a:p>
        </p:txBody>
      </p:sp>
      <p:sp>
        <p:nvSpPr>
          <p:cNvPr id="37" name="TextBox 36"/>
          <p:cNvSpPr txBox="1"/>
          <p:nvPr/>
        </p:nvSpPr>
        <p:spPr>
          <a:xfrm>
            <a:off x="3366667" y="941072"/>
            <a:ext cx="2410691" cy="1164771"/>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defPPr>
              <a:defRPr lang="en-US"/>
            </a:defPPr>
            <a:lvl1pPr algn="ctr" defTabSz="914099" fontAlgn="base">
              <a:spcBef>
                <a:spcPct val="0"/>
              </a:spcBef>
              <a:spcAft>
                <a:spcPct val="0"/>
              </a:spcAft>
              <a:defRPr>
                <a:ln w="3175">
                  <a:noFill/>
                </a:ln>
                <a:gradFill>
                  <a:gsLst>
                    <a:gs pos="0">
                      <a:schemeClr val="tx1"/>
                    </a:gs>
                    <a:gs pos="100000">
                      <a:schemeClr val="tx1"/>
                    </a:gs>
                  </a:gsLst>
                  <a:lin ang="5400000" scaled="0"/>
                </a:gradFill>
                <a:latin typeface="Segoe Condensed" pitchFamily="34"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spcAft>
                <a:spcPts val="250"/>
              </a:spcAft>
              <a:defRPr/>
            </a:pPr>
            <a:r>
              <a:rPr lang="en-US" sz="1200" dirty="0">
                <a:solidFill>
                  <a:schemeClr val="bg2">
                    <a:lumMod val="50000"/>
                  </a:schemeClr>
                </a:solidFill>
              </a:rPr>
              <a:t>32% of Excel users are comfortable with using it </a:t>
            </a:r>
            <a:br>
              <a:rPr lang="en-US" sz="1200" dirty="0">
                <a:solidFill>
                  <a:schemeClr val="bg2">
                    <a:lumMod val="50000"/>
                  </a:schemeClr>
                </a:solidFill>
              </a:rPr>
            </a:br>
            <a:r>
              <a:rPr lang="en-US" sz="1200" dirty="0">
                <a:solidFill>
                  <a:schemeClr val="bg2">
                    <a:lumMod val="50000"/>
                  </a:schemeClr>
                </a:solidFill>
              </a:rPr>
              <a:t>for “Advanced Analysis” </a:t>
            </a:r>
            <a:br>
              <a:rPr lang="en-US" sz="1200" dirty="0">
                <a:solidFill>
                  <a:schemeClr val="bg2">
                    <a:lumMod val="50000"/>
                  </a:schemeClr>
                </a:solidFill>
              </a:rPr>
            </a:br>
            <a:r>
              <a:rPr lang="en-US" sz="1200" dirty="0">
                <a:solidFill>
                  <a:schemeClr val="bg2">
                    <a:lumMod val="50000"/>
                  </a:schemeClr>
                </a:solidFill>
              </a:rPr>
              <a:t>e.g., PivotTables</a:t>
            </a:r>
          </a:p>
          <a:p>
            <a:pPr>
              <a:lnSpc>
                <a:spcPct val="90000"/>
              </a:lnSpc>
              <a:spcAft>
                <a:spcPts val="250"/>
              </a:spcAft>
              <a:defRPr/>
            </a:pPr>
            <a:endParaRPr lang="en-US" dirty="0">
              <a:solidFill>
                <a:schemeClr val="bg2">
                  <a:lumMod val="50000"/>
                </a:schemeClr>
              </a:solidFill>
            </a:endParaRPr>
          </a:p>
        </p:txBody>
      </p:sp>
      <p:cxnSp>
        <p:nvCxnSpPr>
          <p:cNvPr id="38" name="Straight Connector 37"/>
          <p:cNvCxnSpPr/>
          <p:nvPr/>
        </p:nvCxnSpPr>
        <p:spPr>
          <a:xfrm>
            <a:off x="3141946" y="803910"/>
            <a:ext cx="0" cy="3977640"/>
          </a:xfrm>
          <a:prstGeom prst="line">
            <a:avLst/>
          </a:prstGeom>
          <a:ln w="9525">
            <a:gradFill>
              <a:gsLst>
                <a:gs pos="0">
                  <a:schemeClr val="tx1">
                    <a:alpha val="0"/>
                  </a:schemeClr>
                </a:gs>
                <a:gs pos="50000">
                  <a:schemeClr val="tx1"/>
                </a:gs>
                <a:gs pos="100000">
                  <a:schemeClr val="tx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99382" y="803910"/>
            <a:ext cx="0" cy="3977640"/>
          </a:xfrm>
          <a:prstGeom prst="line">
            <a:avLst/>
          </a:prstGeom>
          <a:ln w="9525">
            <a:gradFill>
              <a:gsLst>
                <a:gs pos="0">
                  <a:schemeClr val="tx1">
                    <a:alpha val="0"/>
                  </a:schemeClr>
                </a:gs>
                <a:gs pos="50000">
                  <a:schemeClr val="tx1"/>
                </a:gs>
                <a:gs pos="100000">
                  <a:schemeClr val="tx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7898" y="941071"/>
            <a:ext cx="2410691" cy="116477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78" tIns="34293" rIns="137178" bIns="34293" numCol="1" rtlCol="0" anchor="ctr" anchorCtr="0" compatLnSpc="1">
            <a:prstTxWarp prst="textNoShape">
              <a:avLst/>
            </a:prstTxWarp>
          </a:bodyPr>
          <a:lstStyle>
            <a:defPPr>
              <a:defRPr lang="en-US"/>
            </a:defPPr>
            <a:lvl1pPr algn="ctr" defTabSz="914099" fontAlgn="base">
              <a:spcBef>
                <a:spcPct val="0"/>
              </a:spcBef>
              <a:spcAft>
                <a:spcPct val="0"/>
              </a:spcAft>
              <a:defRPr>
                <a:ln w="3175">
                  <a:noFill/>
                </a:ln>
                <a:gradFill>
                  <a:gsLst>
                    <a:gs pos="0">
                      <a:schemeClr val="tx1"/>
                    </a:gs>
                    <a:gs pos="100000">
                      <a:schemeClr val="tx1"/>
                    </a:gs>
                  </a:gsLst>
                  <a:lin ang="5400000" scaled="0"/>
                </a:gradFill>
                <a:latin typeface="Segoe Condensed" pitchFamily="34"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spcAft>
                <a:spcPts val="250"/>
              </a:spcAft>
              <a:defRPr/>
            </a:pPr>
            <a:r>
              <a:rPr lang="en-US" sz="1200" dirty="0">
                <a:solidFill>
                  <a:schemeClr val="bg2">
                    <a:lumMod val="50000"/>
                  </a:schemeClr>
                </a:solidFill>
              </a:rPr>
              <a:t>Only 28% of potential </a:t>
            </a:r>
            <a:br>
              <a:rPr lang="en-US" sz="1200" dirty="0">
                <a:solidFill>
                  <a:schemeClr val="bg2">
                    <a:lumMod val="50000"/>
                  </a:schemeClr>
                </a:solidFill>
              </a:rPr>
            </a:br>
            <a:r>
              <a:rPr lang="en-US" sz="1200" dirty="0">
                <a:solidFill>
                  <a:schemeClr val="bg2">
                    <a:lumMod val="50000"/>
                  </a:schemeClr>
                </a:solidFill>
              </a:rPr>
              <a:t>BI users have any meaningful access</a:t>
            </a:r>
          </a:p>
          <a:p>
            <a:pPr>
              <a:lnSpc>
                <a:spcPct val="90000"/>
              </a:lnSpc>
              <a:spcAft>
                <a:spcPts val="250"/>
              </a:spcAft>
              <a:defRPr/>
            </a:pPr>
            <a:endParaRPr lang="en-US" dirty="0">
              <a:solidFill>
                <a:schemeClr val="bg2">
                  <a:lumMod val="50000"/>
                </a:schemeClr>
              </a:solidFill>
            </a:endParaRPr>
          </a:p>
        </p:txBody>
      </p:sp>
      <p:sp>
        <p:nvSpPr>
          <p:cNvPr id="41" name="TextBox 40"/>
          <p:cNvSpPr txBox="1"/>
          <p:nvPr/>
        </p:nvSpPr>
        <p:spPr>
          <a:xfrm>
            <a:off x="6225440" y="941071"/>
            <a:ext cx="2410691" cy="1164770"/>
          </a:xfrm>
          <a:prstGeom prst="rect">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37178" tIns="34293" rIns="137178" bIns="34293" numCol="1" rtlCol="0" anchor="ctr" anchorCtr="0" compatLnSpc="1">
            <a:prstTxWarp prst="textNoShape">
              <a:avLst/>
            </a:prstTxWarp>
          </a:bodyPr>
          <a:lstStyle>
            <a:defPPr>
              <a:defRPr lang="en-US"/>
            </a:defPPr>
            <a:lvl1pPr algn="ctr" defTabSz="914099" fontAlgn="base">
              <a:spcBef>
                <a:spcPct val="0"/>
              </a:spcBef>
              <a:spcAft>
                <a:spcPct val="0"/>
              </a:spcAft>
              <a:defRPr>
                <a:ln w="3175">
                  <a:noFill/>
                </a:ln>
                <a:gradFill>
                  <a:gsLst>
                    <a:gs pos="0">
                      <a:schemeClr val="tx1"/>
                    </a:gs>
                    <a:gs pos="100000">
                      <a:schemeClr val="tx1"/>
                    </a:gs>
                  </a:gsLst>
                  <a:lin ang="5400000" scaled="0"/>
                </a:gradFill>
                <a:latin typeface="Segoe Condensed" pitchFamily="34" charset="0"/>
                <a:cs typeface="Arial"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90000"/>
              </a:lnSpc>
              <a:spcAft>
                <a:spcPts val="250"/>
              </a:spcAft>
              <a:defRPr/>
            </a:pPr>
            <a:r>
              <a:rPr lang="en-US" sz="1200" dirty="0">
                <a:solidFill>
                  <a:schemeClr val="bg2">
                    <a:lumMod val="50000"/>
                  </a:schemeClr>
                </a:solidFill>
              </a:rPr>
              <a:t>31% of all BI initiatives partially meet or don’t </a:t>
            </a:r>
            <a:br>
              <a:rPr lang="en-US" sz="1200" dirty="0">
                <a:solidFill>
                  <a:schemeClr val="bg2">
                    <a:lumMod val="50000"/>
                  </a:schemeClr>
                </a:solidFill>
              </a:rPr>
            </a:br>
            <a:r>
              <a:rPr lang="en-US" sz="1200" dirty="0">
                <a:solidFill>
                  <a:schemeClr val="bg2">
                    <a:lumMod val="50000"/>
                  </a:schemeClr>
                </a:solidFill>
              </a:rPr>
              <a:t>meet the business goals originally set</a:t>
            </a:r>
          </a:p>
          <a:p>
            <a:pPr>
              <a:lnSpc>
                <a:spcPct val="90000"/>
              </a:lnSpc>
              <a:spcAft>
                <a:spcPts val="250"/>
              </a:spcAft>
              <a:defRPr/>
            </a:pPr>
            <a:endParaRPr lang="en-US" dirty="0">
              <a:solidFill>
                <a:schemeClr val="bg2">
                  <a:lumMod val="50000"/>
                </a:schemeClr>
              </a:solidFill>
            </a:endParaRPr>
          </a:p>
        </p:txBody>
      </p:sp>
      <p:sp>
        <p:nvSpPr>
          <p:cNvPr id="43" name="Freeform 10"/>
          <p:cNvSpPr>
            <a:spLocks noChangeAspect="1" noEditPoints="1"/>
          </p:cNvSpPr>
          <p:nvPr/>
        </p:nvSpPr>
        <p:spPr bwMode="auto">
          <a:xfrm>
            <a:off x="520736" y="2280272"/>
            <a:ext cx="280576" cy="196111"/>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685864"/>
            <a:endParaRPr lang="en-US" dirty="0">
              <a:solidFill>
                <a:schemeClr val="bg2">
                  <a:lumMod val="50000"/>
                </a:schemeClr>
              </a:solidFill>
            </a:endParaRPr>
          </a:p>
        </p:txBody>
      </p:sp>
      <p:sp>
        <p:nvSpPr>
          <p:cNvPr id="44" name="Freeform 10"/>
          <p:cNvSpPr>
            <a:spLocks noChangeAspect="1" noEditPoints="1"/>
          </p:cNvSpPr>
          <p:nvPr/>
        </p:nvSpPr>
        <p:spPr bwMode="auto">
          <a:xfrm flipH="1">
            <a:off x="2669420" y="3108381"/>
            <a:ext cx="280575" cy="196111"/>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685864"/>
            <a:endParaRPr lang="en-US" dirty="0">
              <a:solidFill>
                <a:schemeClr val="bg2">
                  <a:lumMod val="50000"/>
                </a:schemeClr>
              </a:solidFill>
            </a:endParaRPr>
          </a:p>
        </p:txBody>
      </p:sp>
      <p:sp>
        <p:nvSpPr>
          <p:cNvPr id="45" name="Rectangle 44"/>
          <p:cNvSpPr/>
          <p:nvPr/>
        </p:nvSpPr>
        <p:spPr>
          <a:xfrm>
            <a:off x="661024" y="2456833"/>
            <a:ext cx="2512520" cy="1246495"/>
          </a:xfrm>
          <a:prstGeom prst="rect">
            <a:avLst/>
          </a:prstGeom>
        </p:spPr>
        <p:txBody>
          <a:bodyPr wrap="square" lIns="0" tIns="0" rIns="0" bIns="0">
            <a:spAutoFit/>
          </a:bodyPr>
          <a:lstStyle/>
          <a:p>
            <a:pPr defTabSz="685864">
              <a:lnSpc>
                <a:spcPct val="90000"/>
              </a:lnSpc>
              <a:spcAft>
                <a:spcPts val="250"/>
              </a:spcAft>
              <a:defRPr/>
            </a:pPr>
            <a:r>
              <a:rPr lang="en-US" dirty="0">
                <a:solidFill>
                  <a:schemeClr val="bg2">
                    <a:lumMod val="50000"/>
                  </a:schemeClr>
                </a:solidFill>
              </a:rPr>
              <a:t>Knowledge workers spend too much time looking for, not enough time analyzing the information</a:t>
            </a:r>
            <a:r>
              <a:rPr lang="en-US" sz="1500" dirty="0">
                <a:solidFill>
                  <a:schemeClr val="bg2">
                    <a:lumMod val="50000"/>
                  </a:schemeClr>
                </a:solidFill>
              </a:rPr>
              <a:t>.</a:t>
            </a:r>
          </a:p>
        </p:txBody>
      </p:sp>
      <p:sp>
        <p:nvSpPr>
          <p:cNvPr id="47" name="Freeform 10"/>
          <p:cNvSpPr>
            <a:spLocks noChangeAspect="1" noEditPoints="1"/>
          </p:cNvSpPr>
          <p:nvPr/>
        </p:nvSpPr>
        <p:spPr bwMode="auto">
          <a:xfrm>
            <a:off x="3413542" y="2280272"/>
            <a:ext cx="280576" cy="196111"/>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685864"/>
            <a:endParaRPr lang="en-US" dirty="0">
              <a:solidFill>
                <a:schemeClr val="bg2">
                  <a:lumMod val="50000"/>
                </a:schemeClr>
              </a:solidFill>
            </a:endParaRPr>
          </a:p>
        </p:txBody>
      </p:sp>
      <p:sp>
        <p:nvSpPr>
          <p:cNvPr id="48" name="Freeform 10"/>
          <p:cNvSpPr>
            <a:spLocks noChangeAspect="1" noEditPoints="1"/>
          </p:cNvSpPr>
          <p:nvPr/>
        </p:nvSpPr>
        <p:spPr bwMode="auto">
          <a:xfrm flipH="1">
            <a:off x="5010283" y="3108381"/>
            <a:ext cx="280575" cy="196111"/>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685864"/>
            <a:endParaRPr lang="en-US" dirty="0">
              <a:solidFill>
                <a:schemeClr val="bg2">
                  <a:lumMod val="50000"/>
                </a:schemeClr>
              </a:solidFill>
            </a:endParaRPr>
          </a:p>
        </p:txBody>
      </p:sp>
      <p:sp>
        <p:nvSpPr>
          <p:cNvPr id="49" name="Rectangle 48"/>
          <p:cNvSpPr/>
          <p:nvPr/>
        </p:nvSpPr>
        <p:spPr>
          <a:xfrm>
            <a:off x="3467198" y="2452877"/>
            <a:ext cx="2398612" cy="1246495"/>
          </a:xfrm>
          <a:prstGeom prst="rect">
            <a:avLst/>
          </a:prstGeom>
        </p:spPr>
        <p:txBody>
          <a:bodyPr wrap="square" lIns="0" tIns="0" rIns="0" bIns="0">
            <a:spAutoFit/>
          </a:bodyPr>
          <a:lstStyle/>
          <a:p>
            <a:pPr defTabSz="685864">
              <a:lnSpc>
                <a:spcPct val="90000"/>
              </a:lnSpc>
              <a:spcAft>
                <a:spcPts val="250"/>
              </a:spcAft>
              <a:defRPr/>
            </a:pPr>
            <a:r>
              <a:rPr lang="en-US" dirty="0">
                <a:solidFill>
                  <a:schemeClr val="bg2">
                    <a:lumMod val="50000"/>
                  </a:schemeClr>
                </a:solidFill>
              </a:rPr>
              <a:t>Lines between producers and consumers of information have largely disappeared</a:t>
            </a:r>
            <a:r>
              <a:rPr lang="en-US" sz="1500" dirty="0">
                <a:solidFill>
                  <a:schemeClr val="bg2">
                    <a:lumMod val="50000"/>
                  </a:schemeClr>
                </a:solidFill>
              </a:rPr>
              <a:t>.</a:t>
            </a:r>
          </a:p>
        </p:txBody>
      </p:sp>
      <p:sp>
        <p:nvSpPr>
          <p:cNvPr id="51" name="Freeform 10"/>
          <p:cNvSpPr>
            <a:spLocks noChangeAspect="1" noEditPoints="1"/>
          </p:cNvSpPr>
          <p:nvPr/>
        </p:nvSpPr>
        <p:spPr bwMode="auto">
          <a:xfrm>
            <a:off x="6266470" y="2280272"/>
            <a:ext cx="280576" cy="196111"/>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685864"/>
            <a:endParaRPr lang="en-US" dirty="0">
              <a:solidFill>
                <a:schemeClr val="bg2">
                  <a:lumMod val="50000"/>
                </a:schemeClr>
              </a:solidFill>
            </a:endParaRPr>
          </a:p>
        </p:txBody>
      </p:sp>
      <p:sp>
        <p:nvSpPr>
          <p:cNvPr id="52" name="Freeform 10"/>
          <p:cNvSpPr>
            <a:spLocks noChangeAspect="1" noEditPoints="1"/>
          </p:cNvSpPr>
          <p:nvPr/>
        </p:nvSpPr>
        <p:spPr bwMode="auto">
          <a:xfrm flipH="1">
            <a:off x="7391404" y="3126216"/>
            <a:ext cx="280575" cy="196111"/>
          </a:xfrm>
          <a:custGeom>
            <a:avLst/>
            <a:gdLst>
              <a:gd name="T0" fmla="*/ 21 w 56"/>
              <a:gd name="T1" fmla="*/ 29 h 52"/>
              <a:gd name="T2" fmla="*/ 21 w 56"/>
              <a:gd name="T3" fmla="*/ 52 h 52"/>
              <a:gd name="T4" fmla="*/ 0 w 56"/>
              <a:gd name="T5" fmla="*/ 52 h 52"/>
              <a:gd name="T6" fmla="*/ 0 w 56"/>
              <a:gd name="T7" fmla="*/ 34 h 52"/>
              <a:gd name="T8" fmla="*/ 4 w 56"/>
              <a:gd name="T9" fmla="*/ 13 h 52"/>
              <a:gd name="T10" fmla="*/ 18 w 56"/>
              <a:gd name="T11" fmla="*/ 0 h 52"/>
              <a:gd name="T12" fmla="*/ 23 w 56"/>
              <a:gd name="T13" fmla="*/ 8 h 52"/>
              <a:gd name="T14" fmla="*/ 14 w 56"/>
              <a:gd name="T15" fmla="*/ 15 h 52"/>
              <a:gd name="T16" fmla="*/ 11 w 56"/>
              <a:gd name="T17" fmla="*/ 29 h 52"/>
              <a:gd name="T18" fmla="*/ 21 w 56"/>
              <a:gd name="T19" fmla="*/ 29 h 52"/>
              <a:gd name="T20" fmla="*/ 54 w 56"/>
              <a:gd name="T21" fmla="*/ 29 h 52"/>
              <a:gd name="T22" fmla="*/ 54 w 56"/>
              <a:gd name="T23" fmla="*/ 52 h 52"/>
              <a:gd name="T24" fmla="*/ 34 w 56"/>
              <a:gd name="T25" fmla="*/ 52 h 52"/>
              <a:gd name="T26" fmla="*/ 34 w 56"/>
              <a:gd name="T27" fmla="*/ 34 h 52"/>
              <a:gd name="T28" fmla="*/ 37 w 56"/>
              <a:gd name="T29" fmla="*/ 13 h 52"/>
              <a:gd name="T30" fmla="*/ 51 w 56"/>
              <a:gd name="T31" fmla="*/ 0 h 52"/>
              <a:gd name="T32" fmla="*/ 56 w 56"/>
              <a:gd name="T33" fmla="*/ 8 h 52"/>
              <a:gd name="T34" fmla="*/ 47 w 56"/>
              <a:gd name="T35" fmla="*/ 15 h 52"/>
              <a:gd name="T36" fmla="*/ 44 w 56"/>
              <a:gd name="T37" fmla="*/ 29 h 52"/>
              <a:gd name="T38" fmla="*/ 54 w 56"/>
              <a:gd name="T39" fmla="*/ 2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52">
                <a:moveTo>
                  <a:pt x="21" y="29"/>
                </a:moveTo>
                <a:cubicBezTo>
                  <a:pt x="21" y="52"/>
                  <a:pt x="21" y="52"/>
                  <a:pt x="21" y="52"/>
                </a:cubicBezTo>
                <a:cubicBezTo>
                  <a:pt x="0" y="52"/>
                  <a:pt x="0" y="52"/>
                  <a:pt x="0" y="52"/>
                </a:cubicBezTo>
                <a:cubicBezTo>
                  <a:pt x="0" y="34"/>
                  <a:pt x="0" y="34"/>
                  <a:pt x="0" y="34"/>
                </a:cubicBezTo>
                <a:cubicBezTo>
                  <a:pt x="0" y="24"/>
                  <a:pt x="1" y="17"/>
                  <a:pt x="4" y="13"/>
                </a:cubicBezTo>
                <a:cubicBezTo>
                  <a:pt x="7" y="7"/>
                  <a:pt x="11" y="3"/>
                  <a:pt x="18" y="0"/>
                </a:cubicBezTo>
                <a:cubicBezTo>
                  <a:pt x="23" y="8"/>
                  <a:pt x="23" y="8"/>
                  <a:pt x="23" y="8"/>
                </a:cubicBezTo>
                <a:cubicBezTo>
                  <a:pt x="19" y="9"/>
                  <a:pt x="16" y="12"/>
                  <a:pt x="14" y="15"/>
                </a:cubicBezTo>
                <a:cubicBezTo>
                  <a:pt x="12" y="18"/>
                  <a:pt x="11" y="23"/>
                  <a:pt x="11" y="29"/>
                </a:cubicBezTo>
                <a:lnTo>
                  <a:pt x="21" y="29"/>
                </a:lnTo>
                <a:close/>
                <a:moveTo>
                  <a:pt x="54" y="29"/>
                </a:moveTo>
                <a:cubicBezTo>
                  <a:pt x="54" y="52"/>
                  <a:pt x="54" y="52"/>
                  <a:pt x="54" y="52"/>
                </a:cubicBezTo>
                <a:cubicBezTo>
                  <a:pt x="34" y="52"/>
                  <a:pt x="34" y="52"/>
                  <a:pt x="34" y="52"/>
                </a:cubicBezTo>
                <a:cubicBezTo>
                  <a:pt x="34" y="34"/>
                  <a:pt x="34" y="34"/>
                  <a:pt x="34" y="34"/>
                </a:cubicBezTo>
                <a:cubicBezTo>
                  <a:pt x="34" y="24"/>
                  <a:pt x="35" y="17"/>
                  <a:pt x="37" y="13"/>
                </a:cubicBezTo>
                <a:cubicBezTo>
                  <a:pt x="40" y="7"/>
                  <a:pt x="45" y="3"/>
                  <a:pt x="51" y="0"/>
                </a:cubicBezTo>
                <a:cubicBezTo>
                  <a:pt x="56" y="8"/>
                  <a:pt x="56" y="8"/>
                  <a:pt x="56" y="8"/>
                </a:cubicBezTo>
                <a:cubicBezTo>
                  <a:pt x="52" y="9"/>
                  <a:pt x="49" y="12"/>
                  <a:pt x="47" y="15"/>
                </a:cubicBezTo>
                <a:cubicBezTo>
                  <a:pt x="45" y="18"/>
                  <a:pt x="44" y="23"/>
                  <a:pt x="44" y="29"/>
                </a:cubicBezTo>
                <a:lnTo>
                  <a:pt x="54" y="2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defTabSz="685864"/>
            <a:endParaRPr lang="en-US" dirty="0">
              <a:solidFill>
                <a:schemeClr val="bg2">
                  <a:lumMod val="50000"/>
                </a:schemeClr>
              </a:solidFill>
            </a:endParaRPr>
          </a:p>
        </p:txBody>
      </p:sp>
      <p:sp>
        <p:nvSpPr>
          <p:cNvPr id="53" name="Rectangle 52"/>
          <p:cNvSpPr/>
          <p:nvPr/>
        </p:nvSpPr>
        <p:spPr>
          <a:xfrm>
            <a:off x="6406758" y="2464759"/>
            <a:ext cx="2416414" cy="997196"/>
          </a:xfrm>
          <a:prstGeom prst="rect">
            <a:avLst/>
          </a:prstGeom>
        </p:spPr>
        <p:txBody>
          <a:bodyPr wrap="square" lIns="0" tIns="0" rIns="0" bIns="0">
            <a:spAutoFit/>
          </a:bodyPr>
          <a:lstStyle/>
          <a:p>
            <a:pPr defTabSz="685864">
              <a:lnSpc>
                <a:spcPct val="90000"/>
              </a:lnSpc>
              <a:spcAft>
                <a:spcPts val="250"/>
              </a:spcAft>
              <a:defRPr/>
            </a:pPr>
            <a:r>
              <a:rPr lang="en-US" dirty="0">
                <a:solidFill>
                  <a:schemeClr val="bg2">
                    <a:lumMod val="50000"/>
                  </a:schemeClr>
                </a:solidFill>
              </a:rPr>
              <a:t>Requirements change way too fast for IT and traditional technology to keep up.</a:t>
            </a:r>
          </a:p>
        </p:txBody>
      </p:sp>
      <p:sp>
        <p:nvSpPr>
          <p:cNvPr id="54" name="Rectangle 53"/>
          <p:cNvSpPr/>
          <p:nvPr/>
        </p:nvSpPr>
        <p:spPr>
          <a:xfrm>
            <a:off x="3452232" y="1934237"/>
            <a:ext cx="2286000" cy="152349"/>
          </a:xfrm>
          <a:prstGeom prst="rect">
            <a:avLst/>
          </a:prstGeom>
        </p:spPr>
        <p:txBody>
          <a:bodyPr wrap="square" lIns="0" tIns="0" rIns="0" bIns="0">
            <a:spAutoFit/>
          </a:bodyPr>
          <a:lstStyle/>
          <a:p>
            <a:pPr algn="r" defTabSz="685864">
              <a:lnSpc>
                <a:spcPct val="90000"/>
              </a:lnSpc>
              <a:spcAft>
                <a:spcPts val="250"/>
              </a:spcAft>
              <a:defRPr/>
            </a:pPr>
            <a:r>
              <a:rPr lang="en-US" sz="1100" i="1" dirty="0">
                <a:solidFill>
                  <a:schemeClr val="bg2">
                    <a:lumMod val="50000"/>
                  </a:schemeClr>
                </a:solidFill>
              </a:rPr>
              <a:t>– </a:t>
            </a:r>
            <a:r>
              <a:rPr lang="en-US" sz="900" i="1" dirty="0">
                <a:solidFill>
                  <a:schemeClr val="bg2">
                    <a:lumMod val="50000"/>
                  </a:schemeClr>
                </a:solidFill>
              </a:rPr>
              <a:t>Excel Segmentation Research</a:t>
            </a:r>
            <a:endParaRPr lang="en-US" sz="1100" i="1" dirty="0">
              <a:solidFill>
                <a:schemeClr val="bg2">
                  <a:lumMod val="50000"/>
                </a:schemeClr>
              </a:solidFill>
            </a:endParaRPr>
          </a:p>
        </p:txBody>
      </p:sp>
      <p:sp>
        <p:nvSpPr>
          <p:cNvPr id="55" name="Rectangle 54"/>
          <p:cNvSpPr/>
          <p:nvPr/>
        </p:nvSpPr>
        <p:spPr>
          <a:xfrm>
            <a:off x="5842126" y="1928758"/>
            <a:ext cx="2286000" cy="124650"/>
          </a:xfrm>
          <a:prstGeom prst="rect">
            <a:avLst/>
          </a:prstGeom>
        </p:spPr>
        <p:txBody>
          <a:bodyPr wrap="square" lIns="0" tIns="0" rIns="0" bIns="0">
            <a:spAutoFit/>
          </a:bodyPr>
          <a:lstStyle/>
          <a:p>
            <a:pPr algn="r" defTabSz="685864">
              <a:lnSpc>
                <a:spcPct val="90000"/>
              </a:lnSpc>
              <a:spcAft>
                <a:spcPts val="250"/>
              </a:spcAft>
              <a:defRPr/>
            </a:pPr>
            <a:r>
              <a:rPr lang="en-US" sz="900" i="1" dirty="0">
                <a:solidFill>
                  <a:schemeClr val="bg2">
                    <a:lumMod val="50000"/>
                  </a:schemeClr>
                </a:solidFill>
              </a:rPr>
              <a:t>– BI Survey 9, BARC</a:t>
            </a:r>
          </a:p>
        </p:txBody>
      </p:sp>
      <p:sp>
        <p:nvSpPr>
          <p:cNvPr id="56" name="Rectangle 55"/>
          <p:cNvSpPr/>
          <p:nvPr/>
        </p:nvSpPr>
        <p:spPr>
          <a:xfrm>
            <a:off x="261255" y="1793637"/>
            <a:ext cx="2648742" cy="249299"/>
          </a:xfrm>
          <a:prstGeom prst="rect">
            <a:avLst/>
          </a:prstGeom>
        </p:spPr>
        <p:txBody>
          <a:bodyPr wrap="square" lIns="0" tIns="0" rIns="0" bIns="0">
            <a:spAutoFit/>
          </a:bodyPr>
          <a:lstStyle/>
          <a:p>
            <a:pPr algn="r" defTabSz="685864">
              <a:lnSpc>
                <a:spcPct val="90000"/>
              </a:lnSpc>
              <a:spcAft>
                <a:spcPts val="250"/>
              </a:spcAft>
              <a:defRPr/>
            </a:pPr>
            <a:r>
              <a:rPr lang="en-US" sz="900" i="1" dirty="0">
                <a:solidFill>
                  <a:schemeClr val="bg2">
                    <a:lumMod val="50000"/>
                  </a:schemeClr>
                </a:solidFill>
              </a:rPr>
              <a:t>– Business Intelligence Purchase Drivers and Adoption Rates, Gartner</a:t>
            </a:r>
          </a:p>
        </p:txBody>
      </p:sp>
      <p:sp>
        <p:nvSpPr>
          <p:cNvPr id="57" name="Rectangle 56"/>
          <p:cNvSpPr/>
          <p:nvPr/>
        </p:nvSpPr>
        <p:spPr>
          <a:xfrm>
            <a:off x="520736" y="4095750"/>
            <a:ext cx="8470864" cy="533992"/>
          </a:xfrm>
          <a:prstGeom prst="rect">
            <a:avLst/>
          </a:prstGeom>
        </p:spPr>
        <p:txBody>
          <a:bodyPr wrap="square" lIns="0" tIns="0" rIns="0" bIns="0">
            <a:spAutoFit/>
          </a:bodyPr>
          <a:lstStyle/>
          <a:p>
            <a:pPr marL="126223" indent="-126223">
              <a:lnSpc>
                <a:spcPct val="90000"/>
              </a:lnSpc>
              <a:spcAft>
                <a:spcPts val="250"/>
              </a:spcAft>
              <a:buFont typeface="Arial" pitchFamily="34" charset="0"/>
              <a:buChar char="•"/>
              <a:defRPr/>
            </a:pPr>
            <a:r>
              <a:rPr lang="en-US" sz="1100" dirty="0">
                <a:solidFill>
                  <a:schemeClr val="bg2">
                    <a:lumMod val="50000"/>
                  </a:schemeClr>
                </a:solidFill>
                <a:latin typeface="+mj-lt"/>
              </a:rPr>
              <a:t>Half of BI stakeholders do not feel their BI applications are agile and flexible enough</a:t>
            </a:r>
            <a:r>
              <a:rPr lang="en-US" sz="1100" baseline="30000" dirty="0">
                <a:solidFill>
                  <a:schemeClr val="bg2">
                    <a:lumMod val="50000"/>
                  </a:schemeClr>
                </a:solidFill>
                <a:latin typeface="+mj-lt"/>
              </a:rPr>
              <a:t>1</a:t>
            </a:r>
          </a:p>
          <a:p>
            <a:pPr marL="126223" indent="-126223">
              <a:lnSpc>
                <a:spcPct val="90000"/>
              </a:lnSpc>
              <a:spcAft>
                <a:spcPts val="250"/>
              </a:spcAft>
              <a:buFont typeface="Arial" pitchFamily="34" charset="0"/>
              <a:buChar char="•"/>
              <a:defRPr/>
            </a:pPr>
            <a:r>
              <a:rPr lang="en-US" sz="1100" dirty="0">
                <a:solidFill>
                  <a:schemeClr val="bg2">
                    <a:lumMod val="50000"/>
                  </a:schemeClr>
                </a:solidFill>
                <a:latin typeface="+mj-lt"/>
              </a:rPr>
              <a:t>By 2014, 85% of the data warehouses currently deployed will fail to scale to meet new information volume and complexity </a:t>
            </a:r>
            <a:r>
              <a:rPr lang="en-US" sz="1100" dirty="0" smtClean="0">
                <a:solidFill>
                  <a:schemeClr val="bg2">
                    <a:lumMod val="50000"/>
                  </a:schemeClr>
                </a:solidFill>
                <a:latin typeface="+mj-lt"/>
              </a:rPr>
              <a:t>demands</a:t>
            </a:r>
            <a:r>
              <a:rPr lang="en-US" sz="1100" baseline="30000" dirty="0" smtClean="0">
                <a:solidFill>
                  <a:schemeClr val="bg2">
                    <a:lumMod val="50000"/>
                  </a:schemeClr>
                </a:solidFill>
                <a:latin typeface="+mj-lt"/>
              </a:rPr>
              <a:t>2</a:t>
            </a:r>
            <a:endParaRPr lang="en-US" sz="1100" baseline="30000" dirty="0">
              <a:solidFill>
                <a:schemeClr val="bg2">
                  <a:lumMod val="50000"/>
                </a:schemeClr>
              </a:solidFill>
              <a:latin typeface="+mj-lt"/>
            </a:endParaRPr>
          </a:p>
          <a:p>
            <a:pPr marL="126223" indent="-126223">
              <a:lnSpc>
                <a:spcPct val="90000"/>
              </a:lnSpc>
              <a:spcAft>
                <a:spcPts val="250"/>
              </a:spcAft>
              <a:buFont typeface="Arial" pitchFamily="34" charset="0"/>
              <a:buChar char="•"/>
              <a:defRPr/>
            </a:pPr>
            <a:r>
              <a:rPr lang="en-US" sz="1100" dirty="0">
                <a:solidFill>
                  <a:schemeClr val="bg2">
                    <a:lumMod val="50000"/>
                  </a:schemeClr>
                </a:solidFill>
                <a:latin typeface="+mj-lt"/>
              </a:rPr>
              <a:t>Only 28% of potential users are using the standard BI platform of choice in organizations</a:t>
            </a:r>
            <a:r>
              <a:rPr lang="en-US" sz="1100" b="1" spc="-75" baseline="30000" dirty="0">
                <a:solidFill>
                  <a:schemeClr val="bg2">
                    <a:lumMod val="50000"/>
                  </a:schemeClr>
                </a:solidFill>
                <a:latin typeface="+mj-lt"/>
              </a:rPr>
              <a:t>3</a:t>
            </a:r>
            <a:r>
              <a:rPr lang="en-US" sz="1100" dirty="0">
                <a:solidFill>
                  <a:schemeClr val="bg2">
                    <a:lumMod val="50000"/>
                  </a:schemeClr>
                </a:solidFill>
                <a:latin typeface="+mj-lt"/>
              </a:rPr>
              <a:t>.</a:t>
            </a:r>
          </a:p>
        </p:txBody>
      </p:sp>
    </p:spTree>
    <p:extLst>
      <p:ext uri="{BB962C8B-B14F-4D97-AF65-F5344CB8AC3E}">
        <p14:creationId xmlns:p14="http://schemas.microsoft.com/office/powerpoint/2010/main" val="41367200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QL_2012_Deck_16-9_100411">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owerPoint Storyboar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bg1">
              <a:lumMod val="50000"/>
            </a:schemeClr>
          </a:solidFill>
        </a:ln>
      </a:spPr>
      <a:bodyPr rtlCol="0" anchor="ctr"/>
      <a:lstStyle>
        <a:defPPr algn="ctr">
          <a:defRPr sz="1200" dirty="0" err="1" smtClean="0">
            <a:solidFill>
              <a:schemeClr val="tx1"/>
            </a:solidFill>
            <a:latin typeface="Segoe UI" pitchFamily="34" charset="0"/>
            <a:ea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latin typeface="Segoe UI" pitchFamily="34" charset="0"/>
            <a:ea typeface="Segoe UI" pitchFamily="34" charset="0"/>
            <a:cs typeface="Segoe UI" pitchFamily="34" charset="0"/>
          </a:defRPr>
        </a:defPPr>
      </a:lstStyle>
    </a:txDef>
  </a:objectDefaults>
  <a:extraClrSchemeLst/>
</a:theme>
</file>

<file path=ppt/theme/theme4.xml><?xml version="1.0" encoding="utf-8"?>
<a:theme xmlns:a="http://schemas.openxmlformats.org/drawingml/2006/main" name="2_PowerPoint Storyboar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bg1">
              <a:lumMod val="50000"/>
            </a:schemeClr>
          </a:solidFill>
        </a:ln>
      </a:spPr>
      <a:bodyPr rtlCol="0" anchor="ctr"/>
      <a:lstStyle>
        <a:defPPr algn="ctr">
          <a:defRPr sz="1200" dirty="0" err="1" smtClean="0">
            <a:solidFill>
              <a:schemeClr val="tx1"/>
            </a:solidFill>
            <a:latin typeface="Segoe UI" pitchFamily="34" charset="0"/>
            <a:ea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latin typeface="Segoe UI" pitchFamily="34" charset="0"/>
            <a:ea typeface="Segoe UI" pitchFamily="34" charset="0"/>
            <a:cs typeface="Segoe UI" pitchFamily="34" charset="0"/>
          </a:defRPr>
        </a:defPPr>
      </a:lstStyle>
    </a:txDef>
  </a:objectDefaults>
  <a:extraClrSchemeLst/>
</a:theme>
</file>

<file path=ppt/theme/theme5.xml><?xml version="1.0" encoding="utf-8"?>
<a:theme xmlns:a="http://schemas.openxmlformats.org/drawingml/2006/main" name="3_PowerPoint Storyboar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bg1">
              <a:lumMod val="50000"/>
            </a:schemeClr>
          </a:solidFill>
        </a:ln>
      </a:spPr>
      <a:bodyPr rtlCol="0" anchor="ctr"/>
      <a:lstStyle>
        <a:defPPr algn="ctr">
          <a:defRPr sz="1200" dirty="0" err="1" smtClean="0">
            <a:solidFill>
              <a:schemeClr val="tx1"/>
            </a:solidFill>
            <a:latin typeface="Segoe UI" pitchFamily="34" charset="0"/>
            <a:ea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latin typeface="Segoe UI" pitchFamily="34" charset="0"/>
            <a:ea typeface="Segoe UI" pitchFamily="34" charset="0"/>
            <a:cs typeface="Segoe UI" pitchFamily="34" charset="0"/>
          </a:defRPr>
        </a:defPPr>
      </a:lstStyle>
    </a:txDef>
  </a:objectDefaults>
  <a:extraClrSchemeLst/>
</a:theme>
</file>

<file path=ppt/theme/theme6.xml><?xml version="1.0" encoding="utf-8"?>
<a:theme xmlns:a="http://schemas.openxmlformats.org/drawingml/2006/main" name="4_PowerPoint Storyboar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bg1">
              <a:lumMod val="50000"/>
            </a:schemeClr>
          </a:solidFill>
        </a:ln>
      </a:spPr>
      <a:bodyPr rtlCol="0" anchor="ctr"/>
      <a:lstStyle>
        <a:defPPr algn="ctr">
          <a:defRPr sz="1200" dirty="0" err="1" smtClean="0">
            <a:solidFill>
              <a:schemeClr val="tx1"/>
            </a:solidFill>
            <a:latin typeface="Segoe UI" pitchFamily="34" charset="0"/>
            <a:ea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lumMod val="50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err="1" smtClean="0">
            <a:latin typeface="Segoe UI" pitchFamily="34" charset="0"/>
            <a:ea typeface="Segoe UI" pitchFamily="34" charset="0"/>
            <a:cs typeface="Segoe UI"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10009</Type>
    <SequenceNumber>1004</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KCDoc" ma:contentTypeID="0x010100FF1FAB0DEDE9AF4ABA57B67AF4A9F3210200596A0E07C3E77448942F9A5D1E81E582" ma:contentTypeVersion="46" ma:contentTypeDescription="" ma:contentTypeScope="" ma:versionID="d60cc76a65c378f96bdf97981ebb91ae">
  <xsd:schema xmlns:xsd="http://www.w3.org/2001/XMLSchema" xmlns:xs="http://www.w3.org/2001/XMLSchema" xmlns:p="http://schemas.microsoft.com/office/2006/metadata/properties" xmlns:ns1="http://schemas.microsoft.com/sharepoint/v3" xmlns:ns2="230e9df3-be65-4c73-a93b-d1236ebd677e" xmlns:ns3="4e240d41-6d38-4eac-9584-b3f543b50010" xmlns:ns4="http://schemas.microsoft.com/sharepoint/v4" targetNamespace="http://schemas.microsoft.com/office/2006/metadata/properties" ma:root="true" ma:fieldsID="d579ba89b9ab1590fd0b7b657e5ecee5" ns1:_="" ns2:_="" ns3:_="" ns4:_="">
    <xsd:import namespace="http://schemas.microsoft.com/sharepoint/v3"/>
    <xsd:import namespace="230e9df3-be65-4c73-a93b-d1236ebd677e"/>
    <xsd:import namespace="4e240d41-6d38-4eac-9584-b3f543b50010"/>
    <xsd:import namespace="http://schemas.microsoft.com/sharepoint/v4"/>
    <xsd:element name="properties">
      <xsd:complexType>
        <xsd:sequence>
          <xsd:element name="documentManagement">
            <xsd:complexType>
              <xsd:all>
                <xsd:element ref="ns3:Thumbnail1" minOccurs="0"/>
                <xsd:element ref="ns3:DocumentDescription" minOccurs="0"/>
                <xsd:element ref="ns2:TaxKeywordTaxHTField" minOccurs="0"/>
                <xsd:element ref="ns2:TaxCatchAll" minOccurs="0"/>
                <xsd:element ref="ns2:TaxCatchAllLabel" minOccurs="0"/>
                <xsd:element ref="ns3:ItemTypeTaxHTField0" minOccurs="0"/>
                <xsd:element ref="ns1:AverageRating" minOccurs="0"/>
                <xsd:element ref="ns1:RatingCount" minOccurs="0"/>
                <xsd:element ref="ns2:_dlc_DocId" minOccurs="0"/>
                <xsd:element ref="ns2:_dlc_DocIdUrl" minOccurs="0"/>
                <xsd:element ref="ns2:_dlc_DocIdPersistId" minOccurs="0"/>
                <xsd:element ref="ns4:IconOverlay" minOccurs="0"/>
                <xsd:element ref="ns3:PartnersTaxHTField0" minOccurs="0"/>
                <xsd:element ref="ns3:CapabilitiesTaxHTField0" minOccurs="0"/>
                <xsd:element ref="ns3:RolesTaxHTField0" minOccurs="0"/>
                <xsd:element ref="ns3:ProductsTaxHTField0" minOccurs="0"/>
                <xsd:element ref="ns3:CompetitorsTaxHTField0" minOccurs="0"/>
                <xsd:element ref="ns3:SegmentsTaxHTField0" minOccurs="0"/>
                <xsd:element ref="ns3:IndustriesTaxHTField0" minOccurs="0"/>
                <xsd:element ref="ns3:AudiencesTaxHTField0" minOccurs="0"/>
                <xsd:element ref="ns3:RegionTaxHTField0" minOccurs="0"/>
                <xsd:element ref="ns3:ConfidentialityTaxHTField0" minOccurs="0"/>
                <xsd:element ref="ns3:BusinessArchitectureTaxHTField0" minOccurs="0"/>
                <xsd:element ref="ns3:TopicsTaxHTField0" minOccurs="0"/>
                <xsd:element ref="ns3:GroupsTaxHTField0" minOccurs="0"/>
                <xsd:element ref="ns3:CoOwner" minOccurs="0"/>
                <xsd:element ref="ns3:ActivitiesAndProgramsTaxHTField0" minOccurs="0"/>
                <xsd:element ref="ns3:Owner" minOccurs="0"/>
                <xsd:element ref="ns1:RoutingRuleDescription" minOccurs="0"/>
                <xsd:element ref="ns3:SMSGDomainTaxHTField0" minOccurs="0"/>
                <xsd:element ref="ns1:_vti_ItemDeclaredRecord" minOccurs="0"/>
                <xsd:element ref="ns1:_vti_ItemHoldRecordStatus" minOccurs="0"/>
                <xsd:element ref="ns3:Language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4" nillable="true" ma:displayName="Rating (0-5)" ma:decimals="2" ma:description="Average value of all the ratings that have been submitted" ma:indexed="true" ma:internalName="Rating_x0020__x0028_0_x002d_5_x0029_" ma:readOnly="true">
      <xsd:simpleType>
        <xsd:restriction base="dms:Number"/>
      </xsd:simpleType>
    </xsd:element>
    <xsd:element name="RatingCount" ma:index="15" nillable="true" ma:displayName="Number of Ratings" ma:decimals="0" ma:description="Number of ratings submitted" ma:indexed="true" ma:internalName="Number_x0020_of_x0020_Ratings" ma:readOnly="true">
      <xsd:simpleType>
        <xsd:restriction base="dms:Number"/>
      </xsd:simpleType>
    </xsd:element>
    <xsd:element name="RoutingRuleDescription" ma:index="51" nillable="true" ma:displayName="Description" ma:hidden="true" ma:internalName="RoutingRuleDescription" ma:readOnly="false">
      <xsd:simpleType>
        <xsd:restriction base="dms:Text">
          <xsd:maxLength value="255"/>
        </xsd:restriction>
      </xsd:simpleType>
    </xsd:element>
    <xsd:element name="_vti_ItemDeclaredRecord" ma:index="57" nillable="true" ma:displayName="Declared Record" ma:hidden="true" ma:internalName="_vti_ItemDeclaredRecord" ma:readOnly="true">
      <xsd:simpleType>
        <xsd:restriction base="dms:DateTime"/>
      </xsd:simpleType>
    </xsd:element>
    <xsd:element name="_vti_ItemHoldRecordStatus" ma:index="5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tru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ca7b197-9018-4002-9750-a2693d6b6f1f}" ma:internalName="TaxCatchAll" ma:showField="CatchAllData"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ca7b197-9018-4002-9750-a2693d6b6f1f}" ma:internalName="TaxCatchAllLabel" ma:readOnly="true" ma:showField="CatchAllDataLabel" ma:web="4e240d41-6d38-4eac-9584-b3f543b50010">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240d41-6d38-4eac-9584-b3f543b50010" elementFormDefault="qualified">
    <xsd:import namespace="http://schemas.microsoft.com/office/2006/documentManagement/types"/>
    <xsd:import namespace="http://schemas.microsoft.com/office/infopath/2007/PartnerControls"/>
    <xsd:element name="Thumbnail1" ma:index="5" nillable="true" ma:displayName="Thumbnail" ma:format="Hyperlink"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DocumentDescription" ma:index="6" nillable="true" ma:displayName="Document Description" ma:description="Document Description for document content type KCDoc" ma:internalName="DocumentDescription">
      <xsd:simpleType>
        <xsd:restriction base="dms:Note"/>
      </xsd:simpleType>
    </xsd:element>
    <xsd:element name="ItemTypeTaxHTField0" ma:index="12" nillable="true" ma:taxonomy="true" ma:internalName="ItemTypeTaxHTField0" ma:taxonomyFieldName="ItemType" ma:displayName="Item Type" ma:default="" ma:fieldId="{d147f11f-8a15-4fb8-8d37-5fb29263610d}"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PartnersTaxHTField0" ma:index="20" nillable="true" ma:taxonomy="true" ma:internalName="PartnersTaxHTField0" ma:taxonomyFieldName="Partners" ma:displayName="Partners" ma:readOnly="true" ma:default="" ma:fieldId="{7c281638-d92a-454e-b8fe-7088c941df66}"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CapabilitiesTaxHTField0" ma:index="22" nillable="true" ma:taxonomy="true" ma:internalName="CapabilitiesTaxHTField0" ma:taxonomyFieldName="Capabilities" ma:displayName="Capabilities" ma:readOnly="true" ma:default="" ma:fieldId="{4b2822d8-ca12-40bf-b3be-ff82055e8025}" ma:taxonomyMulti="true" ma:sspId="e385fb40-52d4-4fae-9c5b-3e8ff8a5878e" ma:termSetId="04211bf1-defe-49f2-9beb-9d8edf37d152" ma:anchorId="48e655f1-3316-4f2e-a42e-a42d1734479e" ma:open="false" ma:isKeyword="false">
      <xsd:complexType>
        <xsd:sequence>
          <xsd:element ref="pc:Terms" minOccurs="0" maxOccurs="1"/>
        </xsd:sequence>
      </xsd:complexType>
    </xsd:element>
    <xsd:element name="RolesTaxHTField0" ma:index="24" nillable="true" ma:taxonomy="true" ma:internalName="RolesTaxHTField0" ma:taxonomyFieldName="Roles" ma:displayName="Roles" ma:readOnly="true" ma:default="" ma:fieldId="{147013c4-c08e-4610-8a54-80ec865dae35}"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ProductsTaxHTField0" ma:index="26" nillable="true" ma:taxonomy="true" ma:internalName="ProductsTaxHTField0" ma:taxonomyFieldName="Products" ma:displayName="Products &amp; Technologies" ma:readOnly="true" ma:default="" ma:fieldId="{461032cf-5451-4cac-8727-96de1535ed65}"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CompetitorsTaxHTField0" ma:index="28" nillable="true" ma:taxonomy="true" ma:internalName="CompetitorsTaxHTField0" ma:taxonomyFieldName="Competitors" ma:displayName="Competition" ma:readOnly="true" ma:default="" ma:fieldId="{033f61ce-97ac-4204-9e44-87296a243ffe}"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SegmentsTaxHTField0" ma:index="30" nillable="true" ma:taxonomy="true" ma:internalName="SegmentsTaxHTField0" ma:taxonomyFieldName="Segments" ma:displayName="Customer Segments" ma:readOnly="true" ma:default="" ma:fieldId="{5810de59-adc2-4212-9275-76550f6ccd4e}"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IndustriesTaxHTField0" ma:index="32" nillable="true" ma:taxonomy="true" ma:internalName="IndustriesTaxHTField0" ma:taxonomyFieldName="Industries" ma:displayName="Industries" ma:readOnly="true" ma:default="" ma:fieldId="{28af9966-4172-49a2-8fcb-8642a15f1fc5}"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AudiencesTaxHTField0" ma:index="34" nillable="true" ma:taxonomy="true" ma:internalName="AudiencesTaxHTField0" ma:taxonomyFieldName="Audiences" ma:displayName="Customer Audiences" ma:readOnly="true" ma:default="" ma:fieldId="{e142f759-3ac7-4b2f-96cb-1e9174b500b8}"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RegionTaxHTField0" ma:index="36" nillable="true" ma:taxonomy="true" ma:internalName="RegionTaxHTField0" ma:taxonomyFieldName="Region" ma:displayName="Region" ma:readOnly="true" ma:default="" ma:fieldId="{4737695a-1cd7-4a2e-b339-4aad0188abb4}"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ConfidentialityTaxHTField0" ma:index="38" nillable="true" ma:taxonomy="true" ma:internalName="ConfidentialityTaxHTField0" ma:taxonomyFieldName="Confidentiality" ma:displayName="Confidentiality" ma:indexed="true" ma:readOnly="true" ma:default="21;#Microsoft confidential|461efa83-0283-486a-a8d5-943328f3693f" ma:fieldId="{78ab4373-53e1-48d5-ab4d-d29698f3efd9}"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usinessArchitectureTaxHTField0" ma:index="40" nillable="true" ma:taxonomy="true" ma:internalName="BusinessArchitectureTaxHTField0" ma:taxonomyFieldName="BusinessArchitecture" ma:displayName="Business Architecture" ma:readOnly="true" ma:default="" ma:fieldId="{d7cf789b-4ee0-44de-b4df-8d5b0482baa9}"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TopicsTaxHTField0" ma:index="42" nillable="true" ma:taxonomy="true" ma:internalName="TopicsTaxHTField0" ma:taxonomyFieldName="Topics" ma:displayName="Topics" ma:readOnly="true" ma:default="" ma:fieldId="{878ad871-6083-42b1-a9d8-caa3411e86f2}"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GroupsTaxHTField0" ma:index="44" nillable="true" ma:taxonomy="true" ma:internalName="GroupsTaxHTField0" ma:taxonomyFieldName="Groups" ma:displayName="Groups" ma:readOnly="true" ma:default="" ma:fieldId="{822c6b82-c53e-484c-9c53-5c6ce5969db5}"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CoOwner" ma:index="46" nillable="true" ma:displayName="Co-Owner" ma:list="UserInfo" ma:SearchPeopleOnly="false" ma:SharePointGroup="0" ma:internalName="CoOwner" ma:readOnly="tru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itiesAndProgramsTaxHTField0" ma:index="47" nillable="true" ma:taxonomy="true" ma:internalName="ActivitiesAndProgramsTaxHTField0" ma:taxonomyFieldName="ActivitiesAndPrograms" ma:displayName="Activities &amp; Programs" ma:readOnly="true" ma:default="" ma:fieldId="{b1238bc0-413c-4dea-a499-043137e11d15}"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Owner" ma:index="49" nillable="true" ma:displayName="Owner" ma:indexed="true" ma:list="UserInfo" ma:SharePointGroup="0" ma:internalName="Owner" ma:readOnly="tru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MSGDomainTaxHTField0" ma:index="53" nillable="true" ma:taxonomy="true" ma:internalName="SMSGDomainTaxHTField0" ma:taxonomyFieldName="SMSGDomain" ma:displayName="SMSG Domain" ma:readOnly="true" ma:default="" ma:fieldId="{2c8f543d-b3fa-4810-874a-ad0f88d0f61a}"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anguagesTaxHTField0" ma:index="59" nillable="true" ma:taxonomy="true" ma:internalName="LanguagesTaxHTField0" ma:taxonomyFieldName="Languages" ma:displayName="Languages" ma:default="" ma:fieldId="{57b7e61f-5f00-4c23-b9fb-7e2af434aabb}"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385fb40-52d4-4fae-9c5b-3e8ff8a5878e" ContentTypeId="0x010100FF1FAB0DEDE9AF4ABA57B67AF4A9F321" PreviousValue="false"/>
</file>

<file path=customXml/item5.xml><?xml version="1.0" encoding="utf-8"?>
<p:properties xmlns:p="http://schemas.microsoft.com/office/2006/metadata/properties" xmlns:xsi="http://www.w3.org/2001/XMLSchema-instance" xmlns:pc="http://schemas.microsoft.com/office/infopath/2007/PartnerControls">
  <documentManagement>
    <DocumentDescription xmlns="4e240d41-6d38-4eac-9584-b3f543b50010" xsi:nil="true"/>
    <IconOverlay xmlns="http://schemas.microsoft.com/sharepoint/v4" xsi:nil="true"/>
    <LanguagesTaxHTField0 xmlns="4e240d41-6d38-4eac-9584-b3f543b50010">
      <Terms xmlns="http://schemas.microsoft.com/office/infopath/2007/PartnerControls"/>
    </LanguagesTaxHTField0>
    <Thumbnail1 xmlns="4e240d41-6d38-4eac-9584-b3f543b50010">
      <Url xsi:nil="true"/>
      <Description xsi:nil="true"/>
    </Thumbnail1>
    <RoutingRuleDescription xmlns="http://schemas.microsoft.com/sharepoint/v3" xsi:nil="true"/>
    <ItemTypeTaxHTField0 xmlns="4e240d41-6d38-4eac-9584-b3f543b50010">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3ba3fe7b-e0a0-4921-8b33-d25a05c69d10</TermId>
        </TermInfo>
      </Terms>
    </ItemTypeTaxHTField0>
    <TaxCatchAll xmlns="230e9df3-be65-4c73-a93b-d1236ebd677e">
      <Value>21</Value>
      <Value>16156</Value>
      <Value>16155</Value>
      <Value>12990</Value>
      <Value>10070</Value>
      <Value>13300</Value>
      <Value>16181</Value>
    </TaxCatchAll>
    <ProductsTaxHTField0 xmlns="4e240d41-6d38-4eac-9584-b3f543b50010">
      <Terms xmlns="http://schemas.microsoft.com/office/infopath/2007/PartnerControls">
        <TermInfo xmlns="http://schemas.microsoft.com/office/infopath/2007/PartnerControls">
          <TermName xmlns="http://schemas.microsoft.com/office/infopath/2007/PartnerControls">Microsoft SQL Server 2012</TermName>
          <TermId xmlns="http://schemas.microsoft.com/office/infopath/2007/PartnerControls">41edbf73-2fbc-4486-9307-7a973f4f9ca7</TermId>
        </TermInfo>
      </Terms>
    </ProductsTaxHTField0>
    <RolesTaxHTField0 xmlns="4e240d41-6d38-4eac-9584-b3f543b50010">
      <Terms xmlns="http://schemas.microsoft.com/office/infopath/2007/PartnerControls"/>
    </RolesTaxHTField0>
    <SegmentsTaxHTField0 xmlns="4e240d41-6d38-4eac-9584-b3f543b50010">
      <Terms xmlns="http://schemas.microsoft.com/office/infopath/2007/PartnerControls"/>
    </SegmentsTaxHTField0>
    <AudiencesTaxHTField0 xmlns="4e240d41-6d38-4eac-9584-b3f543b50010">
      <Terms xmlns="http://schemas.microsoft.com/office/infopath/2007/PartnerControls"/>
    </AudiencesTaxHTField0>
    <GroupsTaxHTField0 xmlns="4e240d41-6d38-4eac-9584-b3f543b50010">
      <Terms xmlns="http://schemas.microsoft.com/office/infopath/2007/PartnerControls"/>
    </GroupsTaxHTField0>
    <RegionTaxHTField0 xmlns="4e240d41-6d38-4eac-9584-b3f543b50010">
      <Terms xmlns="http://schemas.microsoft.com/office/infopath/2007/PartnerControls"/>
    </RegionTaxHTField0>
    <CoOwner xmlns="4e240d41-6d38-4eac-9584-b3f543b50010">
      <UserInfo>
        <DisplayName>REDMOND\v-malle</DisplayName>
        <AccountId>81608</AccountId>
        <AccountType/>
      </UserInfo>
      <UserInfo>
        <DisplayName>REDMOND\v-cbaird</DisplayName>
        <AccountId>332</AccountId>
        <AccountType/>
      </UserInfo>
      <UserInfo>
        <DisplayName>REDMOND\a-jonoel</DisplayName>
        <AccountId>121704</AccountId>
        <AccountType/>
      </UserInfo>
    </CoOwner>
    <BusinessArchitectureTaxHTField0 xmlns="4e240d41-6d38-4eac-9584-b3f543b50010">
      <Terms xmlns="http://schemas.microsoft.com/office/infopath/2007/PartnerControls"/>
    </BusinessArchitectureTaxHTField0>
    <PartnersTaxHTField0 xmlns="4e240d41-6d38-4eac-9584-b3f543b50010">
      <Terms xmlns="http://schemas.microsoft.com/office/infopath/2007/PartnerControls"/>
    </PartnersTaxHTField0>
    <CompetitorsTaxHTField0 xmlns="4e240d41-6d38-4eac-9584-b3f543b50010">
      <Terms xmlns="http://schemas.microsoft.com/office/infopath/2007/PartnerControls"/>
    </CompetitorsTaxHTField0>
    <ActivitiesAndProgramsTaxHTField0 xmlns="4e240d41-6d38-4eac-9584-b3f543b50010">
      <Terms xmlns="http://schemas.microsoft.com/office/infopath/2007/PartnerControls">
        <TermInfo xmlns="http://schemas.microsoft.com/office/infopath/2007/PartnerControls">
          <TermName xmlns="http://schemas.microsoft.com/office/infopath/2007/PartnerControls">Microsoft product launch campaigns</TermName>
          <TermId xmlns="http://schemas.microsoft.com/office/infopath/2007/PartnerControls">e634bb7f-b77b-4305-b346-03da1c4c6f6e</TermId>
        </TermInfo>
      </Terms>
    </ActivitiesAndProgramsTaxHTField0>
    <Owner xmlns="4e240d41-6d38-4eac-9584-b3f543b50010">
      <UserInfo>
        <DisplayName>REDMOND\nking</DisplayName>
        <AccountId>8797</AccountId>
        <AccountType/>
      </UserInfo>
    </Owner>
    <TopicsTaxHTField0 xmlns="4e240d41-6d38-4eac-9584-b3f543b50010">
      <Terms xmlns="http://schemas.microsoft.com/office/infopath/2007/PartnerControls"/>
    </TopicsTaxHTField0>
    <ConfidentialityTaxHTField0 xmlns="4e240d41-6d38-4eac-9584-b3f543b50010">
      <Terms xmlns="http://schemas.microsoft.com/office/infopath/2007/PartnerControls">
        <TermInfo xmlns="http://schemas.microsoft.com/office/infopath/2007/PartnerControls">
          <TermName xmlns="http://schemas.microsoft.com/office/infopath/2007/PartnerControls">Microsoft confidential</TermName>
          <TermId xmlns="http://schemas.microsoft.com/office/infopath/2007/PartnerControls">461efa83-0283-486a-a8d5-943328f3693f</TermId>
        </TermInfo>
      </Terms>
    </ConfidentialityTaxHTField0>
    <SMSGDomainTaxHTField0 xmlns="4e240d41-6d38-4eac-9584-b3f543b50010">
      <Terms xmlns="http://schemas.microsoft.com/office/infopath/2007/PartnerControls"/>
    </SMSGDomainTaxHTField0>
    <IndustriesTaxHTField0 xmlns="4e240d41-6d38-4eac-9584-b3f543b50010">
      <Terms xmlns="http://schemas.microsoft.com/office/infopath/2007/PartnerControls"/>
    </IndustriesTaxHTField0>
    <CapabilitiesTaxHTField0 xmlns="4e240d41-6d38-4eac-9584-b3f543b50010">
      <Terms xmlns="http://schemas.microsoft.com/office/infopath/2007/PartnerControls"/>
    </CapabilitiesTaxHTField0>
    <TaxKeywordTaxHTField xmlns="230e9df3-be65-4c73-a93b-d1236ebd677e">
      <Terms xmlns="http://schemas.microsoft.com/office/infopath/2007/PartnerControls">
        <TermInfo xmlns="http://schemas.microsoft.com/office/infopath/2007/PartnerControls">
          <TermName xmlns="http://schemas.microsoft.com/office/infopath/2007/PartnerControls">Microsoft SQL Server 2012</TermName>
          <TermId xmlns="http://schemas.microsoft.com/office/infopath/2007/PartnerControls">41edbf73-2fbc-4486-9307-7a973f4f9ca7</TermId>
        </TermInfo>
        <TermInfo xmlns="http://schemas.microsoft.com/office/infopath/2007/PartnerControls">
          <TermName xmlns="http://schemas.microsoft.com/office/infopath/2007/PartnerControls">Microsoft product launch campaigns</TermName>
          <TermId xmlns="http://schemas.microsoft.com/office/infopath/2007/PartnerControls">e634bb7f-b77b-4305-b346-03da1c4c6f6e</TermId>
        </TermInfo>
        <TermInfo xmlns="http://schemas.microsoft.com/office/infopath/2007/PartnerControls">
          <TermName xmlns="http://schemas.microsoft.com/office/infopath/2007/PartnerControls">creative bills of materials</TermName>
          <TermId xmlns="http://schemas.microsoft.com/office/infopath/2007/PartnerControls">41fdcb37-e00a-4bc7-bb1d-fc9c913215a8</TermId>
        </TermInfo>
      </Terms>
    </TaxKeywordTaxHTField>
    <_dlc_DocId xmlns="230e9df3-be65-4c73-a93b-d1236ebd677e">KC00-15-148957</_dlc_DocId>
    <_dlc_DocIdUrl xmlns="230e9df3-be65-4c73-a93b-d1236ebd677e">
      <Url>http://infopedia/docstore/_layouts/DocIdRedir.aspx?ID=KC00-15-148957</Url>
      <Description>KC00-15-148957</Description>
    </_dlc_DocIdUrl>
    <AverageRating xmlns="http://schemas.microsoft.com/sharepoint/v3" xsi:nil="true"/>
  </documentManagement>
</p:properties>
</file>

<file path=customXml/itemProps1.xml><?xml version="1.0" encoding="utf-8"?>
<ds:datastoreItem xmlns:ds="http://schemas.openxmlformats.org/officeDocument/2006/customXml" ds:itemID="{C6E9734D-DF5D-4D13-BA9D-CAA1F204A103}">
  <ds:schemaRefs>
    <ds:schemaRef ds:uri="http://schemas.microsoft.com/sharepoint/v3/contenttype/forms"/>
  </ds:schemaRefs>
</ds:datastoreItem>
</file>

<file path=customXml/itemProps2.xml><?xml version="1.0" encoding="utf-8"?>
<ds:datastoreItem xmlns:ds="http://schemas.openxmlformats.org/officeDocument/2006/customXml" ds:itemID="{3A4A8500-FB4C-4005-B3A1-4F1E81687D80}">
  <ds:schemaRefs>
    <ds:schemaRef ds:uri="http://schemas.microsoft.com/sharepoint/events"/>
  </ds:schemaRefs>
</ds:datastoreItem>
</file>

<file path=customXml/itemProps3.xml><?xml version="1.0" encoding="utf-8"?>
<ds:datastoreItem xmlns:ds="http://schemas.openxmlformats.org/officeDocument/2006/customXml" ds:itemID="{1EE1D9EB-D46D-4299-8560-9C67955DD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4e240d41-6d38-4eac-9584-b3f543b5001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6B6C252-4D74-4C07-A29A-72CFA2E6F4A9}">
  <ds:schemaRefs>
    <ds:schemaRef ds:uri="Microsoft.SharePoint.Taxonomy.ContentTypeSync"/>
  </ds:schemaRefs>
</ds:datastoreItem>
</file>

<file path=customXml/itemProps5.xml><?xml version="1.0" encoding="utf-8"?>
<ds:datastoreItem xmlns:ds="http://schemas.openxmlformats.org/officeDocument/2006/customXml" ds:itemID="{25497F88-900C-4F63-8E2F-9CBC7B271AF3}">
  <ds:schemaRefs>
    <ds:schemaRef ds:uri="4e240d41-6d38-4eac-9584-b3f543b50010"/>
    <ds:schemaRef ds:uri="http://schemas.microsoft.com/sharepoint/v3"/>
    <ds:schemaRef ds:uri="http://schemas.openxmlformats.org/package/2006/metadata/core-properties"/>
    <ds:schemaRef ds:uri="http://schemas.microsoft.com/sharepoint/v4"/>
    <ds:schemaRef ds:uri="http://purl.org/dc/terms/"/>
    <ds:schemaRef ds:uri="http://purl.org/dc/dcmitype/"/>
    <ds:schemaRef ds:uri="230e9df3-be65-4c73-a93b-d1236ebd677e"/>
    <ds:schemaRef ds:uri="http://purl.org/dc/elements/1.1/"/>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SQL_2012_Deck_16-9_100411</Template>
  <TotalTime>1614</TotalTime>
  <Words>2557</Words>
  <Application>Microsoft Office PowerPoint</Application>
  <PresentationFormat>On-screen Show (16:9)</PresentationFormat>
  <Paragraphs>552</Paragraphs>
  <Slides>45</Slides>
  <Notes>21</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45</vt:i4>
      </vt:variant>
    </vt:vector>
  </HeadingPairs>
  <TitlesOfParts>
    <vt:vector size="68" baseType="lpstr">
      <vt:lpstr>Arial</vt:lpstr>
      <vt:lpstr>Gill Sans</vt:lpstr>
      <vt:lpstr>MS PGothic</vt:lpstr>
      <vt:lpstr>Monotype Sorts</vt:lpstr>
      <vt:lpstr>Cambria</vt:lpstr>
      <vt:lpstr>Segoe Condensed</vt:lpstr>
      <vt:lpstr>Courier New</vt:lpstr>
      <vt:lpstr>Consolas</vt:lpstr>
      <vt:lpstr>Segoe UI Light</vt:lpstr>
      <vt:lpstr>Segoe</vt:lpstr>
      <vt:lpstr>Times New Roman</vt:lpstr>
      <vt:lpstr>Calibri</vt:lpstr>
      <vt:lpstr>Webdings</vt:lpstr>
      <vt:lpstr>Segoe Light</vt:lpstr>
      <vt:lpstr>Segoe UI</vt:lpstr>
      <vt:lpstr>ヒラギノ角ゴ ProN W3</vt:lpstr>
      <vt:lpstr>Wingdings</vt:lpstr>
      <vt:lpstr>SQL_2012_Deck_16-9_100411</vt:lpstr>
      <vt:lpstr>1_Office Theme</vt:lpstr>
      <vt:lpstr>1_PowerPoint Storyboarding</vt:lpstr>
      <vt:lpstr>2_PowerPoint Storyboarding</vt:lpstr>
      <vt:lpstr>3_PowerPoint Storyboarding</vt:lpstr>
      <vt:lpstr>4_PowerPoint Storyboarding</vt:lpstr>
      <vt:lpstr>Self-Service BI At Microsoft</vt:lpstr>
      <vt:lpstr>Microsoft IT: Where are we headed</vt:lpstr>
      <vt:lpstr>Current State</vt:lpstr>
      <vt:lpstr>Today’s EDW Program Landscape</vt:lpstr>
      <vt:lpstr>Today’s BI Approach</vt:lpstr>
      <vt:lpstr>Today’s Business Feedback</vt:lpstr>
      <vt:lpstr>Industry &amp; Product Direction</vt:lpstr>
      <vt:lpstr>The world of data is changing </vt:lpstr>
      <vt:lpstr>State of Business Intelligence</vt:lpstr>
      <vt:lpstr>Desired Outcome: Striking a Balance</vt:lpstr>
      <vt:lpstr>Big Data requires an end-to-end approach</vt:lpstr>
      <vt:lpstr>Microsoft Business Intelligence</vt:lpstr>
      <vt:lpstr>Microsoft Business Intelligence</vt:lpstr>
      <vt:lpstr>Future Objectives</vt:lpstr>
      <vt:lpstr>FUTURE OBJECTIVE</vt:lpstr>
      <vt:lpstr>Today’s Model: Traditional ETL</vt:lpstr>
      <vt:lpstr>Change the Model: ETL  EL, iterate then T</vt:lpstr>
      <vt:lpstr>Striking the Right Balance</vt:lpstr>
      <vt:lpstr>Striking the Right Balance</vt:lpstr>
      <vt:lpstr>BI Delivery Channels</vt:lpstr>
      <vt:lpstr>Where we are headed</vt:lpstr>
      <vt:lpstr>BI Personas: An Assembly Line</vt:lpstr>
      <vt:lpstr>Vicki Scenario</vt:lpstr>
      <vt:lpstr>PowerPoint Presentation</vt:lpstr>
      <vt:lpstr>PowerPoint Presentation</vt:lpstr>
      <vt:lpstr>PowerPoint Presentation</vt:lpstr>
      <vt:lpstr>Microsoft IT: Where are we headed</vt:lpstr>
      <vt:lpstr>Q&amp;A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Service BI at Microsoft</dc:title>
  <dc:creator>Kirkland</dc:creator>
  <cp:keywords>Microsoft product launch campaigns; creative bills of materials; Microsoft SQL Server 2012</cp:keywords>
  <cp:lastModifiedBy>Kirkland Barrett</cp:lastModifiedBy>
  <cp:revision>25</cp:revision>
  <dcterms:created xsi:type="dcterms:W3CDTF">2012-02-23T01:06:53Z</dcterms:created>
  <dcterms:modified xsi:type="dcterms:W3CDTF">2012-02-24T21:06:48Z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0x010100FF1FAB0DEDE9AF4ABA57B67AF4A9F3210200596A0E07C3E77448942F9A5D1E81E582</vt:lpwstr>
  </property>
  <property fmtid="{D5CDD505-2E9C-101B-9397-08002B2CF9AE}" pid="3" name="TaxKeyword">
    <vt:lpwstr>16156;#Microsoft SQL Server 2012|41edbf73-2fbc-4486-9307-7a973f4f9ca7;#13300;#Microsoft product launch campaigns|e634bb7f-b77b-4305-b346-03da1c4c6f6e;#16181;#creative bills of materials|41fdcb37-e00a-4bc7-bb1d-fc9c913215a8</vt:lpwstr>
  </property>
  <property fmtid="{D5CDD505-2E9C-101B-9397-08002B2CF9AE}" pid="4" name="Audiences">
    <vt:lpwstr/>
  </property>
  <property fmtid="{D5CDD505-2E9C-101B-9397-08002B2CF9AE}" pid="5" name="Capabilities">
    <vt:lpwstr/>
  </property>
  <property fmtid="{D5CDD505-2E9C-101B-9397-08002B2CF9AE}" pid="6" name="Region">
    <vt:lpwstr/>
  </property>
  <property fmtid="{D5CDD505-2E9C-101B-9397-08002B2CF9AE}" pid="7" name="Segments">
    <vt:lpwstr/>
  </property>
  <property fmtid="{D5CDD505-2E9C-101B-9397-08002B2CF9AE}" pid="8" name="Confidentiality">
    <vt:lpwstr>21;#Microsoft confidential|461efa83-0283-486a-a8d5-943328f3693f</vt:lpwstr>
  </property>
  <property fmtid="{D5CDD505-2E9C-101B-9397-08002B2CF9AE}" pid="9" name="ActivitiesAndPrograms">
    <vt:lpwstr>12990;#Microsoft product launch campaigns|e634bb7f-b77b-4305-b346-03da1c4c6f6e</vt:lpwstr>
  </property>
  <property fmtid="{D5CDD505-2E9C-101B-9397-08002B2CF9AE}" pid="10" name="Partners">
    <vt:lpwstr/>
  </property>
  <property fmtid="{D5CDD505-2E9C-101B-9397-08002B2CF9AE}" pid="11" name="Groups">
    <vt:lpwstr/>
  </property>
  <property fmtid="{D5CDD505-2E9C-101B-9397-08002B2CF9AE}" pid="12" name="Topics">
    <vt:lpwstr/>
  </property>
  <property fmtid="{D5CDD505-2E9C-101B-9397-08002B2CF9AE}" pid="13" name="Industries">
    <vt:lpwstr/>
  </property>
  <property fmtid="{D5CDD505-2E9C-101B-9397-08002B2CF9AE}" pid="14" name="Roles">
    <vt:lpwstr/>
  </property>
  <property fmtid="{D5CDD505-2E9C-101B-9397-08002B2CF9AE}" pid="15" name="SMSGDomain">
    <vt:lpwstr/>
  </property>
  <property fmtid="{D5CDD505-2E9C-101B-9397-08002B2CF9AE}" pid="16" name="Competitors">
    <vt:lpwstr/>
  </property>
  <property fmtid="{D5CDD505-2E9C-101B-9397-08002B2CF9AE}" pid="17" name="BusinessArchitecture">
    <vt:lpwstr/>
  </property>
  <property fmtid="{D5CDD505-2E9C-101B-9397-08002B2CF9AE}" pid="18" name="Products">
    <vt:lpwstr>16155;#Microsoft SQL Server 2012|41edbf73-2fbc-4486-9307-7a973f4f9ca7</vt:lpwstr>
  </property>
  <property fmtid="{D5CDD505-2E9C-101B-9397-08002B2CF9AE}" pid="19" name="_dlc_policyId">
    <vt:lpwstr/>
  </property>
  <property fmtid="{D5CDD505-2E9C-101B-9397-08002B2CF9AE}" pid="20" name="ItemRetentionFormula">
    <vt:lpwstr/>
  </property>
  <property fmtid="{D5CDD505-2E9C-101B-9397-08002B2CF9AE}" pid="21" name="ItemType">
    <vt:lpwstr>10070;#presentation slides|3ba3fe7b-e0a0-4921-8b33-d25a05c69d10</vt:lpwstr>
  </property>
  <property fmtid="{D5CDD505-2E9C-101B-9397-08002B2CF9AE}" pid="22" name="LastUpdatedByBatchTagging">
    <vt:bool>false</vt:bool>
  </property>
  <property fmtid="{D5CDD505-2E9C-101B-9397-08002B2CF9AE}" pid="23" name="Languages">
    <vt:lpwstr/>
  </property>
  <property fmtid="{D5CDD505-2E9C-101B-9397-08002B2CF9AE}" pid="24" name="_dlc_DocIdItemGuid">
    <vt:lpwstr>7ff90fa7-52ed-4b18-8d05-408abeed702b</vt:lpwstr>
  </property>
  <property fmtid="{D5CDD505-2E9C-101B-9397-08002B2CF9AE}" pid="25" name="WorkflowCreationPath">
    <vt:lpwstr>a2444f68-e94d-4cad-9dda-8c5779e7fca4,2;a2444f68-e94d-4cad-9dda-8c5779e7fca4,16;a2444f68-e94d-4cad-9dda-8c5779e7fca4,21;</vt:lpwstr>
  </property>
  <property fmtid="{D5CDD505-2E9C-101B-9397-08002B2CF9AE}" pid="26" name="SMSGTags">
    <vt:lpwstr/>
  </property>
  <property fmtid="{D5CDD505-2E9C-101B-9397-08002B2CF9AE}" pid="27" name="EnterpriseDomainTags">
    <vt:lpwstr/>
  </property>
  <property fmtid="{D5CDD505-2E9C-101B-9397-08002B2CF9AE}" pid="28" name="EnterpriseDomainTagsTaxHTField0">
    <vt:lpwstr/>
  </property>
  <property fmtid="{D5CDD505-2E9C-101B-9397-08002B2CF9AE}" pid="29" name="_docset_NoMedatataSyncRequired">
    <vt:lpwstr>False</vt:lpwstr>
  </property>
  <property fmtid="{D5CDD505-2E9C-101B-9397-08002B2CF9AE}" pid="30" name="SMSGTagsTaxHTField0">
    <vt:lpwstr/>
  </property>
</Properties>
</file>